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0" r:id="rId2"/>
    <p:sldId id="286" r:id="rId3"/>
    <p:sldId id="258" r:id="rId4"/>
    <p:sldId id="277" r:id="rId5"/>
    <p:sldId id="260" r:id="rId6"/>
    <p:sldId id="301" r:id="rId7"/>
    <p:sldId id="284" r:id="rId8"/>
    <p:sldId id="299" r:id="rId9"/>
    <p:sldId id="300" r:id="rId10"/>
    <p:sldId id="291" r:id="rId11"/>
    <p:sldId id="292" r:id="rId12"/>
    <p:sldId id="293" r:id="rId13"/>
    <p:sldId id="294" r:id="rId14"/>
    <p:sldId id="307" r:id="rId15"/>
    <p:sldId id="297" r:id="rId16"/>
    <p:sldId id="298" r:id="rId17"/>
    <p:sldId id="306" r:id="rId18"/>
    <p:sldId id="295" r:id="rId19"/>
    <p:sldId id="296" r:id="rId20"/>
    <p:sldId id="305" r:id="rId21"/>
    <p:sldId id="302" r:id="rId22"/>
    <p:sldId id="308" r:id="rId23"/>
    <p:sldId id="303" r:id="rId24"/>
    <p:sldId id="304" r:id="rId25"/>
    <p:sldId id="309" r:id="rId26"/>
    <p:sldId id="310" r:id="rId27"/>
    <p:sldId id="311" r:id="rId28"/>
    <p:sldId id="313" r:id="rId29"/>
    <p:sldId id="312" r:id="rId30"/>
    <p:sldId id="271" r:id="rId31"/>
  </p:sldIdLst>
  <p:sldSz cx="9144000" cy="6858000" type="screen4x3"/>
  <p:notesSz cx="6797675" cy="9926638"/>
  <p:embeddedFontLst>
    <p:embeddedFont>
      <p:font typeface="Gabriola" panose="04040605051002020D02" pitchFamily="82" charset="0"/>
      <p:regular r:id="rId34"/>
    </p:embeddedFont>
    <p:embeddedFont>
      <p:font typeface="나눔고딕" panose="020D0604000000000000" pitchFamily="50" charset="-127"/>
      <p:regular r:id="rId35"/>
      <p:bold r:id="rId36"/>
    </p:embeddedFont>
    <p:embeddedFont>
      <p:font typeface="나눔고딕 ExtraBold" panose="020D0904000000000000" pitchFamily="50" charset="-127"/>
      <p:bold r:id="rId37"/>
    </p:embeddedFont>
    <p:embeddedFont>
      <p:font typeface="나눔명조 ExtraBold" panose="02020603020101020101" pitchFamily="18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2D2D2D"/>
    <a:srgbClr val="373737"/>
    <a:srgbClr val="323232"/>
    <a:srgbClr val="282828"/>
    <a:srgbClr val="00D0C6"/>
    <a:srgbClr val="0082B0"/>
    <a:srgbClr val="00708A"/>
    <a:srgbClr val="106EA8"/>
    <a:srgbClr val="097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64871" autoAdjust="0"/>
  </p:normalViewPr>
  <p:slideViewPr>
    <p:cSldViewPr>
      <p:cViewPr varScale="1">
        <p:scale>
          <a:sx n="114" d="100"/>
          <a:sy n="114" d="100"/>
        </p:scale>
        <p:origin x="1386" y="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2019-06-06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2019-06-06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반갑습니다</a:t>
            </a:r>
            <a:r>
              <a:rPr lang="en-US" altLang="ko-KR" dirty="0"/>
              <a:t>! </a:t>
            </a:r>
          </a:p>
          <a:p>
            <a:r>
              <a:rPr lang="ko-KR" altLang="en-US" dirty="0"/>
              <a:t>컴퓨터공학과 </a:t>
            </a:r>
            <a:r>
              <a:rPr lang="ko-KR" altLang="en-US" dirty="0" err="1"/>
              <a:t>오찬해입니다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이번 </a:t>
            </a:r>
            <a:r>
              <a:rPr lang="ko-KR" altLang="en-US" dirty="0" err="1"/>
              <a:t>비주얼베이직</a:t>
            </a:r>
            <a:r>
              <a:rPr lang="ko-KR" altLang="en-US" dirty="0"/>
              <a:t> 게임 만들기로 저는</a:t>
            </a:r>
            <a:r>
              <a:rPr lang="en-US" altLang="ko-KR" dirty="0"/>
              <a:t> </a:t>
            </a:r>
            <a:r>
              <a:rPr lang="ko-KR" altLang="en-US" dirty="0" err="1"/>
              <a:t>방탈출</a:t>
            </a:r>
            <a:r>
              <a:rPr lang="ko-KR" altLang="en-US" dirty="0"/>
              <a:t> 게임을 만들어보았습니다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메뉴입니다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02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스테이지 메뉴는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메인메뉴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게임종료 버튼으로 나뉘며</a:t>
            </a:r>
            <a:endParaRPr lang="en-US" altLang="ko-KR" dirty="0"/>
          </a:p>
          <a:p>
            <a:r>
              <a:rPr lang="en-US" altLang="ko-KR" dirty="0" err="1"/>
              <a:t>SubFunctionkey</a:t>
            </a:r>
            <a:r>
              <a:rPr lang="ko-KR" altLang="en-US" dirty="0"/>
              <a:t>인 </a:t>
            </a:r>
            <a:r>
              <a:rPr lang="en-US" altLang="ko-KR" dirty="0"/>
              <a:t>X</a:t>
            </a:r>
            <a:r>
              <a:rPr lang="ko-KR" altLang="en-US" dirty="0"/>
              <a:t>버튼을 누르면 </a:t>
            </a:r>
            <a:r>
              <a:rPr lang="ko-KR" altLang="en-US" dirty="0" err="1"/>
              <a:t>메인메뉴가</a:t>
            </a:r>
            <a:r>
              <a:rPr lang="ko-KR" altLang="en-US" dirty="0"/>
              <a:t> 활성화 되게 구현하였고</a:t>
            </a:r>
            <a:r>
              <a:rPr lang="en-US" altLang="ko-KR" dirty="0"/>
              <a:t>, </a:t>
            </a:r>
            <a:r>
              <a:rPr lang="ko-KR" altLang="en-US" dirty="0"/>
              <a:t>반대로 한번 더 누르면 게임 화면으로 돌아가게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스테이지 메뉴 또한 </a:t>
            </a:r>
            <a:r>
              <a:rPr lang="en-US" altLang="ko-KR" dirty="0"/>
              <a:t>location</a:t>
            </a:r>
            <a:r>
              <a:rPr lang="ko-KR" altLang="en-US" dirty="0"/>
              <a:t> 값을 받아서 버튼을 활성화 하게 구현하였으며</a:t>
            </a:r>
            <a:endParaRPr lang="en-US" altLang="ko-KR" dirty="0"/>
          </a:p>
          <a:p>
            <a:r>
              <a:rPr lang="ko-KR" altLang="en-US" dirty="0" err="1"/>
              <a:t>메인메뉴는</a:t>
            </a:r>
            <a:r>
              <a:rPr lang="ko-KR" altLang="en-US" dirty="0"/>
              <a:t> 처음 메뉴로 지금 가지고있는 정보를 다 초기화한 후 돌아가게 하였으며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정보는 </a:t>
            </a:r>
            <a:r>
              <a:rPr lang="en-US" altLang="ko-KR" dirty="0"/>
              <a:t>hint </a:t>
            </a:r>
            <a:r>
              <a:rPr lang="ko-KR" altLang="en-US" dirty="0"/>
              <a:t>이벤트가 활성화 되었을 때만 볼 수 있게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게임종료는 </a:t>
            </a:r>
            <a:r>
              <a:rPr lang="en-US" altLang="ko-KR" dirty="0"/>
              <a:t>Form</a:t>
            </a:r>
            <a:r>
              <a:rPr lang="ko-KR" altLang="en-US" dirty="0"/>
              <a:t>을 닫는 즉 프로그램 종료 버튼입니다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76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</a:t>
            </a:r>
            <a:r>
              <a:rPr lang="en-US" altLang="ko-KR" dirty="0"/>
              <a:t>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4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</a:t>
            </a:r>
            <a:r>
              <a:rPr lang="ko-KR" altLang="en-US" dirty="0"/>
              <a:t>은 독백으로 시작하며 </a:t>
            </a:r>
            <a:endParaRPr lang="en-US" altLang="ko-KR" dirty="0"/>
          </a:p>
          <a:p>
            <a:r>
              <a:rPr lang="en-US" altLang="ko-KR" dirty="0"/>
              <a:t>Hint object</a:t>
            </a:r>
            <a:r>
              <a:rPr lang="ko-KR" altLang="en-US" dirty="0"/>
              <a:t>는 사실 실제 힌트가 아닌 게임 시작을 알리는 쪽지 같은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구성을 풍성하게 </a:t>
            </a:r>
            <a:r>
              <a:rPr lang="ko-KR" altLang="en-US" dirty="0" err="1"/>
              <a:t>할려고</a:t>
            </a:r>
            <a:r>
              <a:rPr lang="ko-KR" altLang="en-US" dirty="0"/>
              <a:t> 노력하다 보니 그렇게 의미가 크지 않은 것들도 구현을 하게 되었습니다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931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</a:t>
            </a:r>
            <a:r>
              <a:rPr lang="en-US" altLang="ko-KR" dirty="0"/>
              <a:t>stage 1</a:t>
            </a:r>
            <a:r>
              <a:rPr lang="ko-KR" altLang="en-US" dirty="0"/>
              <a:t>의 탈출 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문과 상호작용 시 </a:t>
            </a:r>
            <a:r>
              <a:rPr lang="en-US" altLang="ko-KR" dirty="0" err="1"/>
              <a:t>subForm</a:t>
            </a:r>
            <a:r>
              <a:rPr lang="ko-KR" altLang="en-US" dirty="0"/>
              <a:t>이 활성화 되며 비밀번호를 입력하면 문이 열리는 사운드와 함께 다음 스테이지로 넘어가게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12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</a:t>
            </a:r>
            <a:r>
              <a:rPr lang="en-US" altLang="ko-KR" dirty="0"/>
              <a:t>2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60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2</a:t>
            </a:r>
            <a:r>
              <a:rPr lang="ko-KR" altLang="en-US" dirty="0"/>
              <a:t>는 공포감을 조성하기 위하여</a:t>
            </a:r>
            <a:endParaRPr lang="en-US" altLang="ko-KR" dirty="0"/>
          </a:p>
          <a:p>
            <a:r>
              <a:rPr lang="ko-KR" altLang="en-US" dirty="0"/>
              <a:t>맵 전체에 </a:t>
            </a:r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rectangle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설정하여 </a:t>
            </a:r>
            <a:r>
              <a:rPr lang="ko-KR" altLang="en-US" dirty="0" err="1"/>
              <a:t>주인공이미지의</a:t>
            </a:r>
            <a:r>
              <a:rPr lang="ko-KR" altLang="en-US" dirty="0"/>
              <a:t> 좌표를 실시간으로 </a:t>
            </a:r>
            <a:r>
              <a:rPr lang="ko-KR" altLang="en-US" dirty="0" err="1"/>
              <a:t>읽어들여</a:t>
            </a:r>
            <a:endParaRPr lang="en-US" altLang="ko-KR" dirty="0"/>
          </a:p>
          <a:p>
            <a:r>
              <a:rPr lang="ko-KR" altLang="en-US" dirty="0"/>
              <a:t>검은 </a:t>
            </a:r>
            <a:r>
              <a:rPr lang="en-US" altLang="ko-KR" dirty="0" err="1"/>
              <a:t>rectangl</a:t>
            </a:r>
            <a:r>
              <a:rPr lang="ko-KR" altLang="en-US" dirty="0"/>
              <a:t>의 크기를 조절하게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우측 사진을 보면 </a:t>
            </a:r>
            <a:r>
              <a:rPr lang="en-US" altLang="ko-KR" dirty="0"/>
              <a:t>on off object</a:t>
            </a:r>
            <a:r>
              <a:rPr lang="ko-KR" altLang="en-US" dirty="0"/>
              <a:t>를 설치하여 </a:t>
            </a:r>
            <a:r>
              <a:rPr lang="ko-KR" altLang="en-US" dirty="0" err="1"/>
              <a:t>맵에</a:t>
            </a:r>
            <a:r>
              <a:rPr lang="ko-KR" altLang="en-US" dirty="0"/>
              <a:t> 불을 켜고 끌 수 있게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번째는 </a:t>
            </a:r>
            <a:r>
              <a:rPr lang="en-US" altLang="ko-KR" dirty="0"/>
              <a:t>event </a:t>
            </a:r>
            <a:r>
              <a:rPr lang="ko-KR" altLang="en-US" dirty="0"/>
              <a:t>발생 조건 알고리즘을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 조건없이 먼저 책장을 선택하면 이벤트가 발생하지 않지만</a:t>
            </a:r>
            <a:endParaRPr lang="en-US" altLang="ko-KR" dirty="0"/>
          </a:p>
          <a:p>
            <a:r>
              <a:rPr lang="ko-KR" altLang="en-US" dirty="0"/>
              <a:t>책상과 상호작용을 한 수 책장을 선택하면 이벤트가 발생하게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77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번째는 스테이지 </a:t>
            </a:r>
            <a:r>
              <a:rPr lang="en-US" altLang="ko-KR" dirty="0"/>
              <a:t>2</a:t>
            </a:r>
            <a:r>
              <a:rPr lang="ko-KR" altLang="en-US" dirty="0"/>
              <a:t>의 탈출 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아까 발생한 이벤트를 통하여 </a:t>
            </a:r>
            <a:r>
              <a:rPr lang="en-US" altLang="ko-KR" dirty="0"/>
              <a:t>hint</a:t>
            </a:r>
            <a:r>
              <a:rPr lang="ko-KR" altLang="en-US" dirty="0"/>
              <a:t>를 얻게 되고 이 </a:t>
            </a:r>
            <a:r>
              <a:rPr lang="en-US" altLang="ko-KR" dirty="0"/>
              <a:t>hint</a:t>
            </a:r>
            <a:r>
              <a:rPr lang="ko-KR" altLang="en-US" dirty="0"/>
              <a:t>의 답인 </a:t>
            </a:r>
            <a:r>
              <a:rPr lang="en-US" altLang="ko-KR" dirty="0"/>
              <a:t>‘</a:t>
            </a:r>
            <a:r>
              <a:rPr lang="ko-KR" altLang="en-US" dirty="0" err="1"/>
              <a:t>카로‘를</a:t>
            </a:r>
            <a:r>
              <a:rPr lang="ko-KR" altLang="en-US" dirty="0"/>
              <a:t> 입력하게 되면 문이 열리는 소리와 함께 다음 스테이지로 넘어가게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2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</a:t>
            </a:r>
            <a:r>
              <a:rPr lang="en-US" altLang="ko-KR" dirty="0"/>
              <a:t>3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스테이지</a:t>
            </a:r>
            <a:r>
              <a:rPr lang="en-US" altLang="ko-KR" dirty="0"/>
              <a:t>3 </a:t>
            </a:r>
            <a:r>
              <a:rPr lang="ko-KR" altLang="en-US" dirty="0"/>
              <a:t>부터는 뭔가 색다름을 주고 싶었기에 </a:t>
            </a:r>
            <a:endParaRPr lang="en-US" altLang="ko-KR" dirty="0"/>
          </a:p>
          <a:p>
            <a:r>
              <a:rPr lang="en-US" altLang="ko-KR" dirty="0"/>
              <a:t>Quiz </a:t>
            </a:r>
            <a:r>
              <a:rPr lang="ko-KR" altLang="en-US" dirty="0"/>
              <a:t>도 있지만 괴물 </a:t>
            </a:r>
            <a:r>
              <a:rPr lang="en-US" altLang="ko-KR" dirty="0"/>
              <a:t>object</a:t>
            </a:r>
            <a:r>
              <a:rPr lang="ko-KR" altLang="en-US" dirty="0"/>
              <a:t>를 두어서 닿았을 시 </a:t>
            </a:r>
            <a:r>
              <a:rPr lang="en-US" altLang="ko-KR" dirty="0" err="1"/>
              <a:t>GameOver</a:t>
            </a:r>
            <a:r>
              <a:rPr lang="en-US" altLang="ko-KR" dirty="0"/>
              <a:t> </a:t>
            </a:r>
            <a:r>
              <a:rPr lang="ko-KR" altLang="en-US" dirty="0"/>
              <a:t>화면을 띄워 다시 시도 할 수 있게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괴물 타이머 스레드는 독립적으로 두어서 스테이지 </a:t>
            </a:r>
            <a:r>
              <a:rPr lang="en-US" altLang="ko-KR" dirty="0"/>
              <a:t>3</a:t>
            </a:r>
            <a:r>
              <a:rPr lang="ko-KR" altLang="en-US" dirty="0"/>
              <a:t>에서만 동작을 하게 구현하였습니다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478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소개 후 목차를 설명을 진행 해보려고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방탈출</a:t>
            </a:r>
            <a:r>
              <a:rPr lang="ko-KR" altLang="en-US" dirty="0"/>
              <a:t> 게임이란 어떤 스테이지에서 일어나는 이벤트를 모아서 다음 스테이지로 넘어가는 게임입니다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이 게임은 스테이지로 구성 되었고</a:t>
            </a:r>
            <a:r>
              <a:rPr lang="en-US" altLang="ko-KR" dirty="0"/>
              <a:t>, </a:t>
            </a:r>
            <a:r>
              <a:rPr lang="ko-KR" altLang="en-US" dirty="0"/>
              <a:t>이벤트들은 오브젝트와의 상호작용을 통하여 일어나게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2616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Open </a:t>
            </a:r>
            <a:r>
              <a:rPr lang="ko-KR" altLang="en-US" dirty="0"/>
              <a:t>이벤트는 </a:t>
            </a:r>
            <a:r>
              <a:rPr lang="en-US" altLang="ko-KR" dirty="0"/>
              <a:t>3</a:t>
            </a:r>
            <a:r>
              <a:rPr lang="ko-KR" altLang="en-US" dirty="0"/>
              <a:t>가지의 </a:t>
            </a:r>
            <a:r>
              <a:rPr lang="en-US" altLang="ko-KR" dirty="0"/>
              <a:t>event zone</a:t>
            </a:r>
            <a:r>
              <a:rPr lang="ko-KR" altLang="en-US" dirty="0"/>
              <a:t>에서 닿았을 시 활성화되게 구현하였으며</a:t>
            </a:r>
            <a:endParaRPr lang="en-US" altLang="ko-KR" dirty="0"/>
          </a:p>
          <a:p>
            <a:r>
              <a:rPr lang="en-US" altLang="ko-KR" dirty="0"/>
              <a:t>Hint</a:t>
            </a:r>
            <a:r>
              <a:rPr lang="ko-KR" altLang="en-US" dirty="0"/>
              <a:t>를 토대로 풀었을 시</a:t>
            </a:r>
            <a:r>
              <a:rPr lang="en-US" altLang="ko-KR" dirty="0"/>
              <a:t>,</a:t>
            </a:r>
            <a:r>
              <a:rPr lang="ko-KR" altLang="en-US" dirty="0"/>
              <a:t> 시험 과제 제출일인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12</a:t>
            </a:r>
            <a:r>
              <a:rPr lang="ko-KR" altLang="en-US" dirty="0"/>
              <a:t>일을 가장 작은 순서대로 하여</a:t>
            </a:r>
            <a:endParaRPr lang="en-US" altLang="ko-KR" dirty="0"/>
          </a:p>
          <a:p>
            <a:r>
              <a:rPr lang="ko-KR" altLang="en-US" dirty="0"/>
              <a:t>두번째 세번째 첫번째 </a:t>
            </a:r>
            <a:r>
              <a:rPr lang="en-US" altLang="ko-KR" dirty="0"/>
              <a:t>zone</a:t>
            </a:r>
            <a:r>
              <a:rPr lang="ko-KR" altLang="en-US" dirty="0"/>
              <a:t>을 순서대로 닿았을 시 문이 열립니다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118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</a:t>
            </a:r>
            <a:r>
              <a:rPr lang="en-US" altLang="ko-KR" dirty="0"/>
              <a:t>4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43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스테이지 </a:t>
            </a:r>
            <a:r>
              <a:rPr lang="en-US" altLang="ko-KR" dirty="0"/>
              <a:t>4</a:t>
            </a:r>
            <a:r>
              <a:rPr lang="ko-KR" altLang="en-US" dirty="0"/>
              <a:t>는 </a:t>
            </a:r>
            <a:r>
              <a:rPr lang="en-US" altLang="ko-KR" dirty="0"/>
              <a:t>quiz</a:t>
            </a:r>
            <a:r>
              <a:rPr lang="ko-KR" altLang="en-US" dirty="0"/>
              <a:t>보다는 </a:t>
            </a:r>
            <a:r>
              <a:rPr lang="en-US" altLang="ko-KR" dirty="0"/>
              <a:t>object</a:t>
            </a:r>
            <a:r>
              <a:rPr lang="ko-KR" altLang="en-US" dirty="0"/>
              <a:t> 피하기에 조금 더 집중을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그렇기에 </a:t>
            </a:r>
            <a:r>
              <a:rPr lang="en-US" altLang="ko-KR" dirty="0"/>
              <a:t>hint object</a:t>
            </a:r>
            <a:r>
              <a:rPr lang="ko-KR" altLang="en-US" dirty="0"/>
              <a:t>와 상호작용을 하게 되면 관을 바로 열 수 있게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관 오브젝트입니다</a:t>
            </a:r>
            <a:r>
              <a:rPr lang="en-US" altLang="ko-KR" dirty="0"/>
              <a:t>. </a:t>
            </a:r>
            <a:r>
              <a:rPr lang="ko-KR" altLang="en-US" dirty="0"/>
              <a:t>관은 미리 불러온 이미지를 배열에 담아서 복사 배치를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Key event </a:t>
            </a:r>
            <a:r>
              <a:rPr lang="ko-KR" altLang="en-US" dirty="0"/>
              <a:t>발생 관은 위치를 랜덤화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722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망자의 오브젝트입니다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망자 오브젝트는 구조체를 선언하여 키가 없는 관과 상호작용 할 때마다 위치를 넣어서 배열에다가 담도록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오브젝트는 이동하는 것을 랜덤화 하여 움직이게 구현하였습니다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2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망자의 이동 스레드입니다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스테이지 </a:t>
            </a:r>
            <a:r>
              <a:rPr lang="en-US" altLang="ko-KR" dirty="0"/>
              <a:t>4</a:t>
            </a:r>
            <a:r>
              <a:rPr lang="ko-KR" altLang="en-US" dirty="0"/>
              <a:t>의 </a:t>
            </a:r>
            <a:r>
              <a:rPr lang="ko-KR" altLang="en-US" dirty="0" err="1"/>
              <a:t>탈출문입니다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4</a:t>
            </a:r>
            <a:r>
              <a:rPr lang="ko-KR" altLang="en-US" dirty="0"/>
              <a:t>는 키가 없으면 문과 상호작용을 해도 못 나가게 구현하였습니다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69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스테이지 클리어 시 나타나는 스테이지입니다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82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회상씬을</a:t>
            </a:r>
            <a:r>
              <a:rPr lang="ko-KR" altLang="en-US" dirty="0"/>
              <a:t> 나오게 구현하였으며 </a:t>
            </a:r>
            <a:endParaRPr lang="en-US" altLang="ko-KR" dirty="0"/>
          </a:p>
          <a:p>
            <a:r>
              <a:rPr lang="ko-KR" altLang="en-US" dirty="0"/>
              <a:t>대사를 상호작용키를 입력 시 넘어가게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아래는 그 코드입니다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560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후 마지막으로 게임 결과가 나오게 구현하였으며 정확히 게임을 플레이 한 시간만 나오게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상호작용키를 눌러주게 되면 </a:t>
            </a:r>
            <a:r>
              <a:rPr lang="en-US" altLang="ko-KR" dirty="0"/>
              <a:t>end</a:t>
            </a:r>
            <a:r>
              <a:rPr lang="ko-KR" altLang="en-US" dirty="0"/>
              <a:t>화면이 나오게 되며 다시 게임이 진행 되도록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035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다음은 이번 게임을 제작 하면서 사용한 사운드의 출처와 </a:t>
            </a:r>
            <a:r>
              <a:rPr lang="ko-KR" altLang="en-US" dirty="0" err="1"/>
              <a:t>멥제작</a:t>
            </a:r>
            <a:r>
              <a:rPr lang="ko-KR" altLang="en-US" dirty="0"/>
              <a:t> 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멥제작</a:t>
            </a:r>
            <a:r>
              <a:rPr lang="ko-KR" altLang="en-US" dirty="0"/>
              <a:t> </a:t>
            </a:r>
            <a:r>
              <a:rPr lang="en-US" altLang="ko-KR" dirty="0"/>
              <a:t>RPG </a:t>
            </a:r>
            <a:r>
              <a:rPr lang="ko-KR" altLang="en-US" dirty="0"/>
              <a:t>만들기 툴로 이용하여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32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질문 받고 발표를 </a:t>
            </a:r>
            <a:r>
              <a:rPr lang="ko-KR" altLang="en-US" dirty="0" err="1"/>
              <a:t>마치도록하겟습니다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414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목차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구조이해를 먼저 한 후 각 메뉴와 스테이지별 설명을 진행하고 마지막으로 출처와 사용한 툴 소개 및 </a:t>
            </a:r>
            <a:r>
              <a:rPr lang="en-US" altLang="ko-KR" dirty="0"/>
              <a:t>Q &amp; A </a:t>
            </a:r>
            <a:r>
              <a:rPr lang="ko-KR" altLang="en-US" dirty="0"/>
              <a:t>시간을 가지고 마무리 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36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구조이해입니다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94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이번 게임은 스테이지 별로 나누어 진행 되는 게임으로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Sub </a:t>
            </a:r>
            <a:r>
              <a:rPr lang="ko-KR" altLang="en-US" dirty="0"/>
              <a:t>프로시저를 스테이지라는 개념에 겹쳐서 생각하게 되었고 이 스테이지를 스레드에 담아서 게임을 진행하는 방식으로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스레드는 일반 스레드를 이용한 것이 아닌 타이머 스레드로 모두 구현하여</a:t>
            </a:r>
            <a:r>
              <a:rPr lang="en-US" altLang="ko-KR" dirty="0"/>
              <a:t>,</a:t>
            </a:r>
            <a:r>
              <a:rPr lang="ko-KR" altLang="en-US" dirty="0"/>
              <a:t> 스레드가 동작하지 않아도 되는 스테이지에서는</a:t>
            </a:r>
            <a:endParaRPr lang="en-US" altLang="ko-KR" dirty="0"/>
          </a:p>
          <a:p>
            <a:r>
              <a:rPr lang="en-US" altLang="ko-KR" dirty="0"/>
              <a:t>Stop( ) </a:t>
            </a:r>
            <a:r>
              <a:rPr lang="ko-KR" altLang="en-US" dirty="0"/>
              <a:t>메소드를 통하여 스레드를 중지 시키고</a:t>
            </a:r>
            <a:r>
              <a:rPr lang="en-US" altLang="ko-KR" dirty="0"/>
              <a:t>, </a:t>
            </a:r>
            <a:r>
              <a:rPr lang="ko-KR" altLang="en-US" dirty="0"/>
              <a:t>반대로 동작하여야 하는 스테이지에 도달 했을 때만 </a:t>
            </a:r>
            <a:r>
              <a:rPr lang="en-US" altLang="ko-KR" dirty="0"/>
              <a:t>Start( ) </a:t>
            </a:r>
            <a:r>
              <a:rPr lang="ko-KR" altLang="en-US" dirty="0"/>
              <a:t>메소드로 동작을 시켜</a:t>
            </a:r>
            <a:endParaRPr lang="en-US" altLang="ko-KR" dirty="0"/>
          </a:p>
          <a:p>
            <a:r>
              <a:rPr lang="ko-KR" altLang="en-US" dirty="0"/>
              <a:t>메모리 절약을 도모하여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모듈 변수 전역화를 통하여 각</a:t>
            </a:r>
            <a:r>
              <a:rPr lang="en-US" altLang="ko-KR" dirty="0"/>
              <a:t> </a:t>
            </a:r>
            <a:r>
              <a:rPr lang="ko-KR" altLang="en-US" dirty="0"/>
              <a:t>변수들을 모듈을 만들어 따로 관리를 하여 변경이 용이하고 가독성을 높이며</a:t>
            </a:r>
            <a:r>
              <a:rPr lang="en-US" altLang="ko-KR" dirty="0"/>
              <a:t>, </a:t>
            </a:r>
            <a:r>
              <a:rPr lang="ko-KR" altLang="en-US" dirty="0"/>
              <a:t>변수를 전역화 할 수 있어 다른 폼에서</a:t>
            </a:r>
            <a:endParaRPr lang="en-US" altLang="ko-KR" dirty="0"/>
          </a:p>
          <a:p>
            <a:r>
              <a:rPr lang="ko-KR" altLang="en-US" dirty="0"/>
              <a:t>값을 저장할 수 있게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전체 </a:t>
            </a:r>
            <a:r>
              <a:rPr lang="ko-KR" altLang="en-US" dirty="0" err="1"/>
              <a:t>구조도입니다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Main Form</a:t>
            </a:r>
            <a:r>
              <a:rPr lang="ko-KR" altLang="en-US" dirty="0"/>
              <a:t>에서 스테이지들이 존재하며</a:t>
            </a:r>
            <a:endParaRPr lang="en-US" altLang="ko-KR" dirty="0"/>
          </a:p>
          <a:p>
            <a:r>
              <a:rPr lang="en-US" altLang="ko-KR" dirty="0"/>
              <a:t>Valuable </a:t>
            </a:r>
            <a:r>
              <a:rPr lang="ko-KR" altLang="en-US" dirty="0"/>
              <a:t>모듈을 통하여 값들을 주고 받게 설정하였습니다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scrip</a:t>
            </a:r>
            <a:r>
              <a:rPr lang="ko-KR" altLang="en-US" dirty="0"/>
              <a:t>모듈을 따로 두어 마찬가지로 </a:t>
            </a:r>
            <a:r>
              <a:rPr lang="en-US" altLang="ko-KR" dirty="0"/>
              <a:t>Main Form</a:t>
            </a:r>
            <a:r>
              <a:rPr lang="ko-KR" altLang="en-US" dirty="0"/>
              <a:t>과 상호작용을 할 수 있게 만들었고</a:t>
            </a:r>
            <a:endParaRPr lang="en-US" altLang="ko-KR" dirty="0"/>
          </a:p>
          <a:p>
            <a:r>
              <a:rPr lang="en-US" altLang="ko-KR" dirty="0"/>
              <a:t>Sound </a:t>
            </a:r>
            <a:r>
              <a:rPr lang="ko-KR" altLang="en-US" dirty="0"/>
              <a:t>클래스를 삽입하여 소리가 중복해서 나올 수 있게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Sub Form </a:t>
            </a:r>
            <a:r>
              <a:rPr lang="ko-KR" altLang="en-US" dirty="0"/>
              <a:t>을 통하여 </a:t>
            </a:r>
            <a:r>
              <a:rPr lang="en-US" altLang="ko-KR" dirty="0"/>
              <a:t>Valuable </a:t>
            </a:r>
            <a:r>
              <a:rPr lang="ko-KR" altLang="en-US" dirty="0"/>
              <a:t>모듈의 값을 변경 할 수 있게 만들어</a:t>
            </a:r>
            <a:r>
              <a:rPr lang="en-US" altLang="ko-KR" dirty="0"/>
              <a:t>, </a:t>
            </a:r>
            <a:r>
              <a:rPr lang="ko-KR" altLang="en-US" dirty="0"/>
              <a:t>답을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Main Form</a:t>
            </a:r>
            <a:r>
              <a:rPr lang="ko-KR" altLang="en-US" dirty="0"/>
              <a:t>에서 값을 넘겨 받았음을 인지 할 수 있게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26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Main Form</a:t>
            </a:r>
            <a:r>
              <a:rPr lang="ko-KR" altLang="en-US" dirty="0"/>
              <a:t>의 구조도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스테이지별 프로시저들을 나열 하여 </a:t>
            </a:r>
            <a:endParaRPr lang="en-US" altLang="ko-KR" dirty="0"/>
          </a:p>
          <a:p>
            <a:r>
              <a:rPr lang="ko-KR" altLang="en-US" dirty="0"/>
              <a:t>거기에 맞는 타이머 스레드들에 부착하여 작동하는 방식으로 구현 하여 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084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</a:t>
            </a:r>
            <a:r>
              <a:rPr lang="ko-KR" altLang="en-US" dirty="0" err="1"/>
              <a:t>부터</a:t>
            </a:r>
            <a:r>
              <a:rPr lang="ko-KR" altLang="en-US" dirty="0"/>
              <a:t> 본격적으로 게임의 구성에 대하여 설명 해 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32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메인 메뉴입니다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메인 메뉴에는 게임시작 버튼과 게임설명 버튼</a:t>
            </a:r>
            <a:r>
              <a:rPr lang="en-US" altLang="ko-KR" dirty="0"/>
              <a:t>,</a:t>
            </a:r>
            <a:r>
              <a:rPr lang="ko-KR" altLang="en-US" dirty="0"/>
              <a:t> 종료하기 버튼으로 구성되어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버튼은 각각 화살표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location </a:t>
            </a:r>
            <a:r>
              <a:rPr lang="ko-KR" altLang="en-US" dirty="0"/>
              <a:t>값을 받아와서 </a:t>
            </a:r>
            <a:r>
              <a:rPr lang="en-US" altLang="ko-KR" dirty="0" err="1"/>
              <a:t>functionkey</a:t>
            </a:r>
            <a:r>
              <a:rPr lang="ko-KR" altLang="en-US" dirty="0"/>
              <a:t>를 </a:t>
            </a:r>
            <a:r>
              <a:rPr lang="en-US" altLang="ko-KR" dirty="0"/>
              <a:t>and </a:t>
            </a:r>
            <a:r>
              <a:rPr lang="ko-KR" altLang="en-US" dirty="0" err="1"/>
              <a:t>논리연산하여</a:t>
            </a:r>
            <a:r>
              <a:rPr lang="ko-KR" altLang="en-US" dirty="0"/>
              <a:t> 이벤트를 발생시키게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메인 메뉴가 켜질 때 </a:t>
            </a:r>
            <a:endParaRPr lang="en-US" altLang="ko-KR" dirty="0"/>
          </a:p>
          <a:p>
            <a:r>
              <a:rPr lang="ko-KR" altLang="en-US" dirty="0"/>
              <a:t>이미지나 사운드 파일등을 전부 배열로 </a:t>
            </a:r>
            <a:r>
              <a:rPr lang="ko-KR" altLang="en-US" dirty="0" err="1"/>
              <a:t>로드하게</a:t>
            </a:r>
            <a:r>
              <a:rPr lang="ko-KR" altLang="en-US" dirty="0"/>
              <a:t> 구현하여 계속 </a:t>
            </a:r>
            <a:r>
              <a:rPr lang="en-US" altLang="ko-KR" dirty="0"/>
              <a:t>stage</a:t>
            </a:r>
            <a:r>
              <a:rPr lang="ko-KR" altLang="en-US" dirty="0"/>
              <a:t>가 바뀔 때마다 새로 불러올 필요가 없게 구현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8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2019-06-06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688" r:id="rId5"/>
    <p:sldLayoutId id="2147483649" r:id="rId6"/>
  </p:sldLayoutIdLst>
  <p:transition>
    <p:fade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500" b="1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32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8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4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bg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5229200"/>
            <a:ext cx="6768752" cy="275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작성자 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</a:t>
            </a:r>
            <a:r>
              <a:rPr lang="ko-KR" altLang="en-US" sz="9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오찬해</a:t>
            </a:r>
            <a:r>
              <a:rPr lang="ko-KR" altLang="en-US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9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|   2019.06.13</a:t>
            </a:r>
            <a:endParaRPr lang="en-US" altLang="ko-KR" sz="9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6453916"/>
            <a:ext cx="8899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u="sng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Copyright Zero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255712" y="3660264"/>
            <a:ext cx="8564760" cy="147002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altLang="ko-KR" b="0" spc="-50" dirty="0"/>
              <a:t>Visual Basic Game</a:t>
            </a:r>
            <a:br>
              <a:rPr lang="en-US" altLang="ko-KR" b="0" spc="-50" dirty="0"/>
            </a:br>
            <a:r>
              <a:rPr lang="en-US" altLang="ko-KR" b="0" spc="-50" dirty="0"/>
              <a:t> Escape the Room</a:t>
            </a:r>
            <a:br>
              <a:rPr lang="en-US" altLang="ko-KR" b="0" spc="-50" dirty="0"/>
            </a:br>
            <a:r>
              <a:rPr lang="en-US" altLang="ko-KR" b="0" spc="-50" dirty="0"/>
              <a:t> </a:t>
            </a:r>
            <a:endParaRPr lang="ko-KR" altLang="en-US" b="0" spc="-5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BF427F-B167-4648-88A6-B40F3774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34289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 Menu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32100249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493293" y="1355409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기능 및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1760" y="94085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en-US" altLang="ko-KR" sz="12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StageMenu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40335" y="1541155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SubFunctionkey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(X)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로 호출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메인메뉴로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돌아가는 등의 기본 기능 구현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 Menu</a:t>
            </a:r>
            <a:r>
              <a:rPr lang="ko-KR" altLang="en-US" sz="1800" spc="-50" dirty="0"/>
              <a:t> 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ko-KR" altLang="en-US" sz="1800" spc="-50" dirty="0"/>
              <a:t>기능 설명</a:t>
            </a:r>
            <a:endParaRPr lang="ko-KR" altLang="en-US" sz="1800" b="1" spc="-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DE754-A0F0-4922-8541-F0B360D9379A}"/>
              </a:ext>
            </a:extLst>
          </p:cNvPr>
          <p:cNvSpPr/>
          <p:nvPr/>
        </p:nvSpPr>
        <p:spPr>
          <a:xfrm>
            <a:off x="6021685" y="1348089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7C538E-5A8C-4662-8CDF-804069A83FEE}"/>
              </a:ext>
            </a:extLst>
          </p:cNvPr>
          <p:cNvSpPr txBox="1"/>
          <p:nvPr/>
        </p:nvSpPr>
        <p:spPr>
          <a:xfrm>
            <a:off x="5940152" y="93353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정보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863C0-054F-4CE9-853F-CE7416F641E3}"/>
              </a:ext>
            </a:extLst>
          </p:cNvPr>
          <p:cNvSpPr/>
          <p:nvPr/>
        </p:nvSpPr>
        <p:spPr>
          <a:xfrm>
            <a:off x="5968727" y="1533835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stage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별로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hint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발견 시 이벤트 플래그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ON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이벤트 발생 시 열람 가능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39C2B9-3BC2-4533-B5D3-24ADB8787319}"/>
              </a:ext>
            </a:extLst>
          </p:cNvPr>
          <p:cNvSpPr/>
          <p:nvPr/>
        </p:nvSpPr>
        <p:spPr>
          <a:xfrm>
            <a:off x="2493293" y="4851665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933E7-17EC-4777-996E-6CF40158725D}"/>
              </a:ext>
            </a:extLst>
          </p:cNvPr>
          <p:cNvSpPr txBox="1"/>
          <p:nvPr/>
        </p:nvSpPr>
        <p:spPr>
          <a:xfrm>
            <a:off x="2411760" y="443711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게임종료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35E29B-7403-43A2-8821-C249246BD42D}"/>
              </a:ext>
            </a:extLst>
          </p:cNvPr>
          <p:cNvSpPr/>
          <p:nvPr/>
        </p:nvSpPr>
        <p:spPr>
          <a:xfrm>
            <a:off x="2440335" y="5037411"/>
            <a:ext cx="432048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 box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출력 후 종료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32118F-F056-42FF-9FF1-278D0B1896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64" y="2204864"/>
            <a:ext cx="3352531" cy="20984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CCAE5CE-29EE-4FDB-A264-9C40874503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20" y="2210162"/>
            <a:ext cx="1610150" cy="967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925CD35-03C1-4965-BEB0-8BBF63DBE0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23" y="3243921"/>
            <a:ext cx="1610763" cy="10569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12D3E45-AC81-45B3-9E7E-10C550AE6C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43" y="2204864"/>
            <a:ext cx="1601065" cy="96792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142541F-DF0C-454B-BBA4-5108F1F8DD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63" y="3241075"/>
            <a:ext cx="1610150" cy="105697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100D07B-4585-4BBC-90BC-879AC10E4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46" y="5421186"/>
            <a:ext cx="5416554" cy="96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151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Stage1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309008664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Stage1 </a:t>
            </a:r>
            <a:endParaRPr lang="ko-KR" altLang="en-US" sz="1800" b="1" spc="-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899007-E85C-4D96-B480-7D505FF35C1E}"/>
              </a:ext>
            </a:extLst>
          </p:cNvPr>
          <p:cNvSpPr/>
          <p:nvPr/>
        </p:nvSpPr>
        <p:spPr>
          <a:xfrm>
            <a:off x="2493293" y="1637846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9509F-A005-4AC5-ABA5-587189947633}"/>
              </a:ext>
            </a:extLst>
          </p:cNvPr>
          <p:cNvSpPr txBox="1"/>
          <p:nvPr/>
        </p:nvSpPr>
        <p:spPr>
          <a:xfrm>
            <a:off x="2411760" y="122329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독백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5AB5A-D692-4C49-96DA-11DD874AA0F0}"/>
              </a:ext>
            </a:extLst>
          </p:cNvPr>
          <p:cNvSpPr/>
          <p:nvPr/>
        </p:nvSpPr>
        <p:spPr>
          <a:xfrm>
            <a:off x="2440335" y="1823592"/>
            <a:ext cx="432048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</a:t>
            </a: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4C84EA-FBE5-47F2-ABED-D2FEBE29417D}"/>
              </a:ext>
            </a:extLst>
          </p:cNvPr>
          <p:cNvSpPr/>
          <p:nvPr/>
        </p:nvSpPr>
        <p:spPr>
          <a:xfrm>
            <a:off x="2477985" y="4468482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39E5B-BC6B-4440-80A1-2D0FDF47BC4C}"/>
              </a:ext>
            </a:extLst>
          </p:cNvPr>
          <p:cNvSpPr txBox="1"/>
          <p:nvPr/>
        </p:nvSpPr>
        <p:spPr>
          <a:xfrm>
            <a:off x="2411760" y="410844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hint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84F514-4172-4184-BCC6-4EC937829C0A}"/>
              </a:ext>
            </a:extLst>
          </p:cNvPr>
          <p:cNvSpPr/>
          <p:nvPr/>
        </p:nvSpPr>
        <p:spPr>
          <a:xfrm>
            <a:off x="2425027" y="4654228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table Object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eventOn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Flag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활성화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F3978D-849B-4C5A-A7B6-B3059117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18" y="1182997"/>
            <a:ext cx="1824672" cy="1848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8DCFFA-FDBA-4E7C-8CFA-B88EBA4C4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640" y="3786384"/>
            <a:ext cx="3290932" cy="185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268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Stage1</a:t>
            </a:r>
            <a:endParaRPr lang="ko-KR" altLang="en-US" sz="1800" b="1" spc="-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8881E43-2DAE-4103-BA11-A58035712E05}"/>
              </a:ext>
            </a:extLst>
          </p:cNvPr>
          <p:cNvSpPr/>
          <p:nvPr/>
        </p:nvSpPr>
        <p:spPr>
          <a:xfrm>
            <a:off x="2491143" y="1828910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8E40C-AF04-4091-8391-E6D3FD986844}"/>
              </a:ext>
            </a:extLst>
          </p:cNvPr>
          <p:cNvSpPr txBox="1"/>
          <p:nvPr/>
        </p:nvSpPr>
        <p:spPr>
          <a:xfrm>
            <a:off x="2409610" y="1414357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Door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A3F41D5-01A0-4E39-BD7C-473E561557FC}"/>
              </a:ext>
            </a:extLst>
          </p:cNvPr>
          <p:cNvSpPr/>
          <p:nvPr/>
        </p:nvSpPr>
        <p:spPr>
          <a:xfrm>
            <a:off x="2438185" y="2014656"/>
            <a:ext cx="4320480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다음 스테이지로 전환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backImage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변경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heroImage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 변경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Form2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활성화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비밀번호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12001)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428687D-82CC-4A06-A9EC-B0B965842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83" y="3548592"/>
            <a:ext cx="6123823" cy="15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463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5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 2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06992435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Stage2</a:t>
            </a:r>
            <a:endParaRPr lang="ko-KR" altLang="en-US" sz="1800" b="1" spc="-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899007-E85C-4D96-B480-7D505FF35C1E}"/>
              </a:ext>
            </a:extLst>
          </p:cNvPr>
          <p:cNvSpPr/>
          <p:nvPr/>
        </p:nvSpPr>
        <p:spPr>
          <a:xfrm>
            <a:off x="2493293" y="1180408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9509F-A005-4AC5-ABA5-587189947633}"/>
              </a:ext>
            </a:extLst>
          </p:cNvPr>
          <p:cNvSpPr txBox="1"/>
          <p:nvPr/>
        </p:nvSpPr>
        <p:spPr>
          <a:xfrm>
            <a:off x="2411760" y="76585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Light On/Off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5AB5A-D692-4C49-96DA-11DD874AA0F0}"/>
              </a:ext>
            </a:extLst>
          </p:cNvPr>
          <p:cNvSpPr/>
          <p:nvPr/>
        </p:nvSpPr>
        <p:spPr>
          <a:xfrm>
            <a:off x="2440335" y="1366154"/>
            <a:ext cx="43204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흑색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Brush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를 칠한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Ractangle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heroImage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좌표값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실시간 계산 후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repaint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Light On/Off Flag </a:t>
            </a: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4C84EA-FBE5-47F2-ABED-D2FEBE29417D}"/>
              </a:ext>
            </a:extLst>
          </p:cNvPr>
          <p:cNvSpPr/>
          <p:nvPr/>
        </p:nvSpPr>
        <p:spPr>
          <a:xfrm>
            <a:off x="2443049" y="4898695"/>
            <a:ext cx="378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39E5B-BC6B-4440-80A1-2D0FDF47BC4C}"/>
              </a:ext>
            </a:extLst>
          </p:cNvPr>
          <p:cNvSpPr txBox="1"/>
          <p:nvPr/>
        </p:nvSpPr>
        <p:spPr>
          <a:xfrm>
            <a:off x="2376823" y="4538655"/>
            <a:ext cx="2551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Event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84F514-4172-4184-BCC6-4EC937829C0A}"/>
              </a:ext>
            </a:extLst>
          </p:cNvPr>
          <p:cNvSpPr/>
          <p:nvPr/>
        </p:nvSpPr>
        <p:spPr>
          <a:xfrm>
            <a:off x="2390090" y="5084441"/>
            <a:ext cx="425321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table Object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선택 시 이벤트 발생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 책장에서 책을 뽑을 수 있음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table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재 선택 시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hint2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발생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9D8E5-8E9B-4338-AC27-282E0AE0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90" y="2230054"/>
            <a:ext cx="2160556" cy="19204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A98D13-8931-4345-AFC9-03493DC06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61" y="2244527"/>
            <a:ext cx="2087916" cy="1920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C6E281-EF69-4978-AFC1-DA4ECCBD9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50" y="4517063"/>
            <a:ext cx="2246678" cy="19349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8B945A-7A9D-46A0-BA5B-0B60CD45C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92" y="802909"/>
            <a:ext cx="4502285" cy="6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281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5-2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Stage2</a:t>
            </a:r>
            <a:endParaRPr lang="ko-KR" altLang="en-US" sz="1800" b="1" spc="-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E43613-570C-40D4-9A26-573474A02068}"/>
              </a:ext>
            </a:extLst>
          </p:cNvPr>
          <p:cNvSpPr/>
          <p:nvPr/>
        </p:nvSpPr>
        <p:spPr>
          <a:xfrm>
            <a:off x="2493293" y="1811996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E55F9-7730-48CE-A14D-362469E6C049}"/>
              </a:ext>
            </a:extLst>
          </p:cNvPr>
          <p:cNvSpPr txBox="1"/>
          <p:nvPr/>
        </p:nvSpPr>
        <p:spPr>
          <a:xfrm>
            <a:off x="2411760" y="139744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Door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2814E5-88E1-4855-B700-A10C9675C35B}"/>
              </a:ext>
            </a:extLst>
          </p:cNvPr>
          <p:cNvSpPr/>
          <p:nvPr/>
        </p:nvSpPr>
        <p:spPr>
          <a:xfrm>
            <a:off x="2440335" y="1997742"/>
            <a:ext cx="4320480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다음 스테이지로 전환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backImage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변경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heroImage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 변경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Form2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활성화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(‘</a:t>
            </a:r>
            <a:r>
              <a:rPr lang="ko-KR" altLang="en-US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카로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’)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B7CAB6-4ECF-45DD-B871-620846309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83" y="3617104"/>
            <a:ext cx="5904656" cy="16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5838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6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 3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6292025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Stage3</a:t>
            </a:r>
            <a:endParaRPr lang="ko-KR" altLang="en-US" sz="1800" b="1" spc="-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899007-E85C-4D96-B480-7D505FF35C1E}"/>
              </a:ext>
            </a:extLst>
          </p:cNvPr>
          <p:cNvSpPr/>
          <p:nvPr/>
        </p:nvSpPr>
        <p:spPr>
          <a:xfrm>
            <a:off x="2511829" y="1023347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9509F-A005-4AC5-ABA5-587189947633}"/>
              </a:ext>
            </a:extLst>
          </p:cNvPr>
          <p:cNvSpPr txBox="1"/>
          <p:nvPr/>
        </p:nvSpPr>
        <p:spPr>
          <a:xfrm>
            <a:off x="2411760" y="62423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hint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5AB5A-D692-4C49-96DA-11DD874AA0F0}"/>
              </a:ext>
            </a:extLst>
          </p:cNvPr>
          <p:cNvSpPr/>
          <p:nvPr/>
        </p:nvSpPr>
        <p:spPr>
          <a:xfrm>
            <a:off x="2472608" y="1161403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event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발생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4C84EA-FBE5-47F2-ABED-D2FEBE29417D}"/>
              </a:ext>
            </a:extLst>
          </p:cNvPr>
          <p:cNvSpPr/>
          <p:nvPr/>
        </p:nvSpPr>
        <p:spPr>
          <a:xfrm>
            <a:off x="2477985" y="4038151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39E5B-BC6B-4440-80A1-2D0FDF47BC4C}"/>
              </a:ext>
            </a:extLst>
          </p:cNvPr>
          <p:cNvSpPr txBox="1"/>
          <p:nvPr/>
        </p:nvSpPr>
        <p:spPr>
          <a:xfrm>
            <a:off x="2411760" y="367811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en-US" altLang="ko-KR" sz="12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Zerg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84F514-4172-4184-BCC6-4EC937829C0A}"/>
              </a:ext>
            </a:extLst>
          </p:cNvPr>
          <p:cNvSpPr/>
          <p:nvPr/>
        </p:nvSpPr>
        <p:spPr>
          <a:xfrm>
            <a:off x="2425027" y="4223897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독립된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Zerg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Thread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좌표 값의 랜덤화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D37CA-C9DA-4D9E-9269-1FFF09666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936018"/>
            <a:ext cx="3416311" cy="2602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C22DCA-DDA7-4750-92DC-9D727773E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9" y="4827667"/>
            <a:ext cx="4184277" cy="18530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A230AD-F78A-4FD6-83B9-4913B41AB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185" y="4816635"/>
            <a:ext cx="3552238" cy="18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7887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044536" y="5450448"/>
            <a:ext cx="2135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작성자 </a:t>
            </a:r>
            <a:r>
              <a:rPr lang="ko-KR" altLang="en-US" sz="10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오찬해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소속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컴퓨터공학과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err="1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작성년월일</a:t>
            </a: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2019.06.06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문서분류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발표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152169" y="5272102"/>
            <a:ext cx="576064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04096" y="405279"/>
            <a:ext cx="7772400" cy="1470025"/>
          </a:xfrm>
        </p:spPr>
        <p:txBody>
          <a:bodyPr anchor="t"/>
          <a:lstStyle/>
          <a:p>
            <a:pPr algn="l"/>
            <a:r>
              <a:rPr lang="ko-KR" altLang="en-US" spc="-50" dirty="0"/>
              <a:t>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4E173E-E1C1-4017-B8C8-7D703F331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3" y="1847294"/>
            <a:ext cx="3430829" cy="2320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80E942-7D58-48EF-A50C-F467CCE6C3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62" y="1844824"/>
            <a:ext cx="3506115" cy="23232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4F983F-458C-4F0F-A9A6-BEAE9FC84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15" y="4909087"/>
            <a:ext cx="419048" cy="6349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2C481D-7F54-4E0F-964C-1239646A7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87" y="4921786"/>
            <a:ext cx="406349" cy="6222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36813C5-EE77-436D-9C63-C622F051F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704" y="4909087"/>
            <a:ext cx="2741987" cy="1366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FF021C-FEAB-446A-9AA2-1458E67FDEE2}"/>
              </a:ext>
            </a:extLst>
          </p:cNvPr>
          <p:cNvSpPr txBox="1"/>
          <p:nvPr/>
        </p:nvSpPr>
        <p:spPr>
          <a:xfrm>
            <a:off x="628923" y="443711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케릭터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오브젝트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B561A-3489-455F-804A-F85BEB65EEF0}"/>
              </a:ext>
            </a:extLst>
          </p:cNvPr>
          <p:cNvSpPr txBox="1"/>
          <p:nvPr/>
        </p:nvSpPr>
        <p:spPr>
          <a:xfrm>
            <a:off x="612892" y="137768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설명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Stage3</a:t>
            </a:r>
            <a:endParaRPr lang="ko-KR" altLang="en-US" sz="1800" b="1" spc="-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E43613-570C-40D4-9A26-573474A02068}"/>
              </a:ext>
            </a:extLst>
          </p:cNvPr>
          <p:cNvSpPr/>
          <p:nvPr/>
        </p:nvSpPr>
        <p:spPr>
          <a:xfrm>
            <a:off x="2349277" y="1611305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E55F9-7730-48CE-A14D-362469E6C049}"/>
              </a:ext>
            </a:extLst>
          </p:cNvPr>
          <p:cNvSpPr txBox="1"/>
          <p:nvPr/>
        </p:nvSpPr>
        <p:spPr>
          <a:xfrm>
            <a:off x="2267744" y="119675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Open Event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2814E5-88E1-4855-B700-A10C9675C35B}"/>
              </a:ext>
            </a:extLst>
          </p:cNvPr>
          <p:cNvSpPr/>
          <p:nvPr/>
        </p:nvSpPr>
        <p:spPr>
          <a:xfrm>
            <a:off x="2296319" y="1797051"/>
            <a:ext cx="4320480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다음 방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Lock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해제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제출일자 순으로 알고리즘 구성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순서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3 -&gt; 1 -&gt; 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4DA5C7-F46C-442F-B720-872EF8F83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54" y="3231476"/>
            <a:ext cx="2422146" cy="17809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EAAF40-AFFD-4F17-BF37-5B61BE6E1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292" y="2997248"/>
            <a:ext cx="2122419" cy="22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675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7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 4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174774222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Stage4</a:t>
            </a:r>
            <a:endParaRPr lang="ko-KR" altLang="en-US" sz="1800" b="1" spc="-5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3899007-E85C-4D96-B480-7D505FF35C1E}"/>
              </a:ext>
            </a:extLst>
          </p:cNvPr>
          <p:cNvSpPr/>
          <p:nvPr/>
        </p:nvSpPr>
        <p:spPr>
          <a:xfrm>
            <a:off x="2511829" y="1702954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D9509F-A005-4AC5-ABA5-587189947633}"/>
              </a:ext>
            </a:extLst>
          </p:cNvPr>
          <p:cNvSpPr txBox="1"/>
          <p:nvPr/>
        </p:nvSpPr>
        <p:spPr>
          <a:xfrm>
            <a:off x="2411760" y="130384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hint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FC5AB5A-D692-4C49-96DA-11DD874AA0F0}"/>
              </a:ext>
            </a:extLst>
          </p:cNvPr>
          <p:cNvSpPr/>
          <p:nvPr/>
        </p:nvSpPr>
        <p:spPr>
          <a:xfrm>
            <a:off x="2472608" y="1841010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event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발생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4C84EA-FBE5-47F2-ABED-D2FEBE29417D}"/>
              </a:ext>
            </a:extLst>
          </p:cNvPr>
          <p:cNvSpPr/>
          <p:nvPr/>
        </p:nvSpPr>
        <p:spPr>
          <a:xfrm>
            <a:off x="2477985" y="3422614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39E5B-BC6B-4440-80A1-2D0FDF47BC4C}"/>
              </a:ext>
            </a:extLst>
          </p:cNvPr>
          <p:cNvSpPr txBox="1"/>
          <p:nvPr/>
        </p:nvSpPr>
        <p:spPr>
          <a:xfrm>
            <a:off x="2411760" y="3062574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Coffin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84F514-4172-4184-BCC6-4EC937829C0A}"/>
              </a:ext>
            </a:extLst>
          </p:cNvPr>
          <p:cNvSpPr/>
          <p:nvPr/>
        </p:nvSpPr>
        <p:spPr>
          <a:xfrm>
            <a:off x="2425027" y="3608360"/>
            <a:ext cx="43204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배열과 반복문을 활용한 관 이미지 복사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반복문으로 관의 위치 조정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key event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관의 위치 랜덤화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34A2F-A55C-47FF-BA5F-7CB8A8568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62673"/>
            <a:ext cx="3106875" cy="18530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338A5-8666-4C5F-ACAA-63A25B32F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529911"/>
            <a:ext cx="2343023" cy="9865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16A530-88E3-4E10-9D7C-118C19990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260" y="4602896"/>
            <a:ext cx="1831420" cy="810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3006785-5354-4433-9E45-AEB63C66D9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898" y="5662000"/>
            <a:ext cx="2122419" cy="757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BC9079-0B78-4FB2-A63C-DAD0459E1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23" y="5563341"/>
            <a:ext cx="2343023" cy="9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6078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Stage4</a:t>
            </a:r>
            <a:endParaRPr lang="ko-KR" altLang="en-US" sz="1800" b="1" spc="-5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E43613-570C-40D4-9A26-573474A02068}"/>
              </a:ext>
            </a:extLst>
          </p:cNvPr>
          <p:cNvSpPr/>
          <p:nvPr/>
        </p:nvSpPr>
        <p:spPr>
          <a:xfrm>
            <a:off x="2493293" y="1730438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C6E55F9-7730-48CE-A14D-362469E6C049}"/>
              </a:ext>
            </a:extLst>
          </p:cNvPr>
          <p:cNvSpPr txBox="1"/>
          <p:nvPr/>
        </p:nvSpPr>
        <p:spPr>
          <a:xfrm>
            <a:off x="2411760" y="131588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Ghost Object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2814E5-88E1-4855-B700-A10C9675C35B}"/>
              </a:ext>
            </a:extLst>
          </p:cNvPr>
          <p:cNvSpPr/>
          <p:nvPr/>
        </p:nvSpPr>
        <p:spPr>
          <a:xfrm>
            <a:off x="2440335" y="1916184"/>
            <a:ext cx="4320480" cy="988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Ghost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구조체 생성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배열과 반복문을 이용하여 구조체 담기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ghostAdd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 )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함수를 이용하여 생성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Ghost Object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방향 랜덤화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10996D2-1BFE-4216-BDAA-4EA438F3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3167150"/>
            <a:ext cx="2131814" cy="24545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FDD253-C30F-4AC8-B255-33DAC02F8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167150"/>
            <a:ext cx="3764056" cy="8881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1D86D8F-A995-4343-815C-7BCB81097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85972"/>
            <a:ext cx="3168352" cy="157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078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7-3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Stage4</a:t>
            </a:r>
            <a:endParaRPr lang="ko-KR" altLang="en-US" sz="1800" b="1" spc="-5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CC18CA-7CE0-4FFF-B706-653632490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85" y="1651857"/>
            <a:ext cx="5074303" cy="501316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72E5A-7B28-4E54-B19F-67A1B5457CE4}"/>
              </a:ext>
            </a:extLst>
          </p:cNvPr>
          <p:cNvSpPr/>
          <p:nvPr/>
        </p:nvSpPr>
        <p:spPr>
          <a:xfrm>
            <a:off x="6051933" y="1764610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1E1-9FD1-4831-B169-4EE9C4B6A264}"/>
              </a:ext>
            </a:extLst>
          </p:cNvPr>
          <p:cNvSpPr txBox="1"/>
          <p:nvPr/>
        </p:nvSpPr>
        <p:spPr>
          <a:xfrm>
            <a:off x="5951864" y="136549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4. Stage4 Clear Door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45FA1A-163D-4ED3-8CEB-3DCFF12A8C09}"/>
              </a:ext>
            </a:extLst>
          </p:cNvPr>
          <p:cNvSpPr/>
          <p:nvPr/>
        </p:nvSpPr>
        <p:spPr>
          <a:xfrm>
            <a:off x="6012712" y="1902666"/>
            <a:ext cx="4320480" cy="719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없이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stage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전환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key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가 없으면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stage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전환 </a:t>
            </a:r>
            <a:r>
              <a:rPr lang="en-US" altLang="ko-KR" sz="1050" b="1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X</a:t>
            </a: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AD572F-A752-496E-BED1-AE429444F0F6}"/>
              </a:ext>
            </a:extLst>
          </p:cNvPr>
          <p:cNvSpPr txBox="1"/>
          <p:nvPr/>
        </p:nvSpPr>
        <p:spPr>
          <a:xfrm>
            <a:off x="1951861" y="132995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Ghost Moving Thread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1CEED1-6923-4A17-A17B-B096B7C94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87" y="2564162"/>
            <a:ext cx="2681703" cy="117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8535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8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Stage Clear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29849140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 Clear :</a:t>
            </a:r>
            <a:br>
              <a:rPr lang="en-US" altLang="ko-KR" sz="1800" spc="-50" dirty="0"/>
            </a:br>
            <a:r>
              <a:rPr lang="ko-KR" altLang="en-US" sz="1800" spc="-50" dirty="0"/>
              <a:t>설명</a:t>
            </a:r>
            <a:endParaRPr lang="ko-KR" altLang="en-US" sz="1800" b="1" spc="-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72E5A-7B28-4E54-B19F-67A1B5457CE4}"/>
              </a:ext>
            </a:extLst>
          </p:cNvPr>
          <p:cNvSpPr/>
          <p:nvPr/>
        </p:nvSpPr>
        <p:spPr>
          <a:xfrm>
            <a:off x="2511829" y="1196234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1E1-9FD1-4831-B169-4EE9C4B6A264}"/>
              </a:ext>
            </a:extLst>
          </p:cNvPr>
          <p:cNvSpPr txBox="1"/>
          <p:nvPr/>
        </p:nvSpPr>
        <p:spPr>
          <a:xfrm>
            <a:off x="2411760" y="79712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Reminisce </a:t>
            </a:r>
            <a:r>
              <a:rPr lang="en-US" altLang="ko-KR" sz="12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Scean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45FA1A-163D-4ED3-8CEB-3DCFF12A8C09}"/>
              </a:ext>
            </a:extLst>
          </p:cNvPr>
          <p:cNvSpPr/>
          <p:nvPr/>
        </p:nvSpPr>
        <p:spPr>
          <a:xfrm>
            <a:off x="2472608" y="1334290"/>
            <a:ext cx="4320480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backImage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전환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교실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Functionkey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입력 시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Label Text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전환</a:t>
            </a: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7030F-CCB7-4773-A3FB-BD279FC6F6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88" y="610345"/>
            <a:ext cx="3776768" cy="2502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DE083E-78F4-4695-B200-01C09C638D3B}"/>
              </a:ext>
            </a:extLst>
          </p:cNvPr>
          <p:cNvSpPr txBox="1"/>
          <p:nvPr/>
        </p:nvSpPr>
        <p:spPr>
          <a:xfrm>
            <a:off x="2411760" y="3560153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Code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2E3D35-46E2-4775-BE78-EACA40CAA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37" y="3383718"/>
            <a:ext cx="2476777" cy="32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333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8-2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52590" y="6294512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Stage Clear :</a:t>
            </a:r>
            <a:br>
              <a:rPr lang="en-US" altLang="ko-KR" sz="1800" spc="-50" dirty="0"/>
            </a:br>
            <a:r>
              <a:rPr lang="ko-KR" altLang="en-US" sz="1800" spc="-50" dirty="0"/>
              <a:t>설명</a:t>
            </a:r>
            <a:endParaRPr lang="ko-KR" altLang="en-US" sz="1800" b="1" spc="-5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572E5A-7B28-4E54-B19F-67A1B5457CE4}"/>
              </a:ext>
            </a:extLst>
          </p:cNvPr>
          <p:cNvSpPr/>
          <p:nvPr/>
        </p:nvSpPr>
        <p:spPr>
          <a:xfrm>
            <a:off x="2516644" y="1091807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F771E1-9FD1-4831-B169-4EE9C4B6A264}"/>
              </a:ext>
            </a:extLst>
          </p:cNvPr>
          <p:cNvSpPr txBox="1"/>
          <p:nvPr/>
        </p:nvSpPr>
        <p:spPr>
          <a:xfrm>
            <a:off x="2416575" y="69269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Score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45FA1A-163D-4ED3-8CEB-3DCFF12A8C09}"/>
              </a:ext>
            </a:extLst>
          </p:cNvPr>
          <p:cNvSpPr/>
          <p:nvPr/>
        </p:nvSpPr>
        <p:spPr>
          <a:xfrm>
            <a:off x="2477423" y="1229863"/>
            <a:ext cx="4320480" cy="527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죽은횟수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플레이타임</a:t>
            </a: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0D9F5A-AC80-4E13-BC58-9EF9285D5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84" y="1772816"/>
            <a:ext cx="5161558" cy="29997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849E7CF-6C42-46EF-A921-75E2D4AD2154}"/>
              </a:ext>
            </a:extLst>
          </p:cNvPr>
          <p:cNvSpPr txBox="1"/>
          <p:nvPr/>
        </p:nvSpPr>
        <p:spPr>
          <a:xfrm>
            <a:off x="2416575" y="486916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4. End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736995-1046-4169-823B-C0004167E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084" y="5235363"/>
            <a:ext cx="5161558" cy="13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2407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2" y="374799"/>
            <a:ext cx="8688585" cy="965969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kern="0" spc="-30" dirty="0">
                <a:solidFill>
                  <a:srgbClr val="00B0F0"/>
                </a:solidFill>
              </a:rPr>
              <a:t>출처 및 사용한 툴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0EEF38-EF65-4F5B-8264-AC18F59D38C5}"/>
              </a:ext>
            </a:extLst>
          </p:cNvPr>
          <p:cNvSpPr/>
          <p:nvPr/>
        </p:nvSpPr>
        <p:spPr>
          <a:xfrm>
            <a:off x="1711947" y="1700808"/>
            <a:ext cx="4572000" cy="28315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Stage</a:t>
            </a:r>
            <a:r>
              <a:rPr lang="en-US" altLang="ko-KR" sz="3200" dirty="0">
                <a:solidFill>
                  <a:schemeClr val="bg1"/>
                </a:solidFill>
                <a:latin typeface="Gabriola" panose="04040605051002020D02" pitchFamily="82" charset="0"/>
              </a:rPr>
              <a:t>0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:  </a:t>
            </a:r>
            <a:r>
              <a:rPr lang="en-US" altLang="ko-KR" dirty="0" err="1">
                <a:solidFill>
                  <a:schemeClr val="bg1"/>
                </a:solidFill>
                <a:latin typeface="Gabriola" panose="04040605051002020D02" pitchFamily="82" charset="0"/>
              </a:rPr>
              <a:t>ib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 OST – memory</a:t>
            </a:r>
          </a:p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Stage</a:t>
            </a:r>
            <a:r>
              <a:rPr lang="en-US" altLang="ko-KR" sz="3200" dirty="0">
                <a:solidFill>
                  <a:schemeClr val="bg1"/>
                </a:solidFill>
                <a:latin typeface="Gabriola" panose="04040605051002020D02" pitchFamily="82" charset="0"/>
              </a:rPr>
              <a:t>1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: Creepy Doll Music</a:t>
            </a:r>
          </a:p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Stage</a:t>
            </a:r>
            <a:r>
              <a:rPr lang="en-US" altLang="ko-KR" sz="3200" dirty="0">
                <a:solidFill>
                  <a:schemeClr val="bg1"/>
                </a:solidFill>
                <a:latin typeface="Gabriola" panose="04040605051002020D02" pitchFamily="82" charset="0"/>
              </a:rPr>
              <a:t>2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: Carol of the Bells - Dark Christmas Song (Piano Version)</a:t>
            </a:r>
          </a:p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Stage</a:t>
            </a:r>
            <a:r>
              <a:rPr lang="en-US" altLang="ko-KR" sz="3200" dirty="0">
                <a:solidFill>
                  <a:schemeClr val="bg1"/>
                </a:solidFill>
                <a:latin typeface="Gabriola" panose="04040605051002020D02" pitchFamily="82" charset="0"/>
              </a:rPr>
              <a:t>3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: HYP - SKY CASTLE</a:t>
            </a:r>
          </a:p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Stage</a:t>
            </a:r>
            <a:r>
              <a:rPr lang="en-US" altLang="ko-KR" sz="3200" dirty="0">
                <a:solidFill>
                  <a:schemeClr val="bg1"/>
                </a:solidFill>
                <a:latin typeface="Gabriola" panose="04040605051002020D02" pitchFamily="82" charset="0"/>
              </a:rPr>
              <a:t>4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: Dead Silence Remix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D3978-6FC0-493F-A6A4-38038DF47D1D}"/>
              </a:ext>
            </a:extLst>
          </p:cNvPr>
          <p:cNvSpPr txBox="1"/>
          <p:nvPr/>
        </p:nvSpPr>
        <p:spPr>
          <a:xfrm>
            <a:off x="1689675" y="156230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사운드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50B5A-2DCE-4830-AAE1-C4493A11F58B}"/>
              </a:ext>
            </a:extLst>
          </p:cNvPr>
          <p:cNvSpPr txBox="1"/>
          <p:nvPr/>
        </p:nvSpPr>
        <p:spPr>
          <a:xfrm>
            <a:off x="1692517" y="4753892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spc="-30" dirty="0" err="1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맵제작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74A8E8-DAB8-48DA-BB94-0DF643755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700" y="4778890"/>
            <a:ext cx="2772596" cy="18348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AF6A9C-037E-4ED6-9FB0-71E9CE62008F}"/>
              </a:ext>
            </a:extLst>
          </p:cNvPr>
          <p:cNvSpPr/>
          <p:nvPr/>
        </p:nvSpPr>
        <p:spPr>
          <a:xfrm>
            <a:off x="1710736" y="522430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RPG</a:t>
            </a:r>
            <a:r>
              <a:rPr lang="ko-KR" altLang="en-US" dirty="0">
                <a:solidFill>
                  <a:schemeClr val="bg1"/>
                </a:solidFill>
                <a:latin typeface="Gabriola" panose="04040605051002020D02" pitchFamily="82" charset="0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Gabriola" panose="04040605051002020D02" pitchFamily="82" charset="0"/>
              </a:rPr>
              <a:t>Maker </a:t>
            </a:r>
          </a:p>
        </p:txBody>
      </p:sp>
    </p:spTree>
    <p:extLst>
      <p:ext uri="{BB962C8B-B14F-4D97-AF65-F5344CB8AC3E}">
        <p14:creationId xmlns:p14="http://schemas.microsoft.com/office/powerpoint/2010/main" val="189223171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2" y="374799"/>
            <a:ext cx="8688585" cy="1686049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kern="0" spc="-30" dirty="0">
                <a:solidFill>
                  <a:srgbClr val="00B0F0"/>
                </a:solidFill>
              </a:rPr>
              <a:t>Q</a:t>
            </a:r>
            <a:r>
              <a:rPr lang="en-US" altLang="ko-KR" sz="3600" b="0" spc="-50" dirty="0"/>
              <a:t> &amp; </a:t>
            </a:r>
            <a:r>
              <a:rPr lang="en-US" altLang="ko-KR" sz="3600" spc="-50" dirty="0">
                <a:solidFill>
                  <a:srgbClr val="FF0000"/>
                </a:solidFill>
              </a:rPr>
              <a:t>A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38012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2308126" y="1270010"/>
            <a:ext cx="2376264" cy="757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스테이지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스레드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모듈 독립화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전체 구조도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Main Form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  </a:t>
            </a:r>
            <a:r>
              <a:rPr lang="ko-KR" altLang="en-US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구조이해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2318" y="2258278"/>
            <a:ext cx="2592288" cy="637225"/>
            <a:chOff x="2312318" y="2101721"/>
            <a:chExt cx="2592288" cy="637225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2  Main</a:t>
              </a:r>
              <a:r>
                <a:rPr lang="ko-KR" altLang="en-US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Menu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기능 설명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14600" y="3125871"/>
            <a:ext cx="2595339" cy="643441"/>
            <a:chOff x="2314600" y="3731589"/>
            <a:chExt cx="2595339" cy="643441"/>
          </a:xfrm>
        </p:grpSpPr>
        <p:sp>
          <p:nvSpPr>
            <p:cNvPr id="39" name="TextBox 38"/>
            <p:cNvSpPr txBox="1"/>
            <p:nvPr/>
          </p:nvSpPr>
          <p:spPr>
            <a:xfrm>
              <a:off x="2317651" y="373158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00B0F0"/>
                  </a:solidFill>
                  <a:latin typeface="나눔고딕" pitchFamily="50" charset="-127"/>
                  <a:ea typeface="나눔고딕" pitchFamily="50" charset="-127"/>
                </a:rPr>
                <a:t>3  Stage Menu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314600" y="4078795"/>
              <a:ext cx="2376264" cy="296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  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itchFamily="50" charset="-127"/>
                  <a:ea typeface="나눔고딕" pitchFamily="50" charset="-127"/>
                </a:rPr>
                <a:t>기능 설명</a:t>
              </a:r>
              <a:endPara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5464671" y="939671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5  Stage2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64671" y="159368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6  Stage 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11177" y="6337895"/>
            <a:ext cx="23042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Viusal</a:t>
            </a:r>
            <a:r>
              <a:rPr lang="en-US" altLang="ko-KR" sz="9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Basic Game – Escape the Room</a:t>
            </a:r>
            <a:endParaRPr lang="ko-KR" altLang="en-US" sz="9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893480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/>
              <a:t>목차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4F42E-7479-40DD-AA45-33A789DACF21}"/>
              </a:ext>
            </a:extLst>
          </p:cNvPr>
          <p:cNvSpPr txBox="1"/>
          <p:nvPr/>
        </p:nvSpPr>
        <p:spPr>
          <a:xfrm>
            <a:off x="2317651" y="399474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4  Stage1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170AA7-D91D-4C1B-99F0-FD3A295FFBEA}"/>
              </a:ext>
            </a:extLst>
          </p:cNvPr>
          <p:cNvSpPr txBox="1"/>
          <p:nvPr/>
        </p:nvSpPr>
        <p:spPr>
          <a:xfrm>
            <a:off x="5464671" y="2247697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7  Stage 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E8360C-215F-4CFF-86AC-C3C8BABCE8B2}"/>
              </a:ext>
            </a:extLst>
          </p:cNvPr>
          <p:cNvSpPr txBox="1"/>
          <p:nvPr/>
        </p:nvSpPr>
        <p:spPr>
          <a:xfrm>
            <a:off x="5464671" y="2895503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8  Stage Clear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20A265-64B1-4851-A907-2959E9AFDD19}"/>
              </a:ext>
            </a:extLst>
          </p:cNvPr>
          <p:cNvSpPr txBox="1"/>
          <p:nvPr/>
        </p:nvSpPr>
        <p:spPr>
          <a:xfrm>
            <a:off x="5464671" y="3528119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9  </a:t>
            </a:r>
            <a:r>
              <a:rPr lang="ko-KR" altLang="en-US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출처 및 사용한 툴</a:t>
            </a:r>
            <a:endParaRPr lang="en-US" altLang="ko-KR" sz="1400" b="1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74B5B-7940-4D70-B5BB-BEC4D4B369E1}"/>
              </a:ext>
            </a:extLst>
          </p:cNvPr>
          <p:cNvSpPr txBox="1"/>
          <p:nvPr/>
        </p:nvSpPr>
        <p:spPr>
          <a:xfrm>
            <a:off x="5464671" y="414787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10  Q &amp; A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75903" y="374799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0" spc="-5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3800" b="0" spc="-90" dirty="0"/>
              <a:t>구조이해 </a:t>
            </a:r>
            <a:br>
              <a:rPr lang="en-US" altLang="ko-KR" sz="3800" b="0" spc="-90" dirty="0"/>
            </a:br>
            <a:endParaRPr lang="ko-KR" altLang="en-US" sz="3800" b="0" spc="-90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637309" y="1827329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776" y="1412776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스테이지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(Sub)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584351" y="2013075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게임 장르의 특성상 스테이지가  존재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각 스테이지에 들어가는 알고리즘 및 패턴 다양화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5776" y="2781128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스레드</a:t>
            </a:r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(Timer Thread)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1800" spc="-50" dirty="0"/>
              <a:t>구조이해 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ko-KR" altLang="en-US" sz="1800" spc="-50" dirty="0"/>
              <a:t>스테이지 및 스레드</a:t>
            </a:r>
            <a:endParaRPr lang="ko-KR" altLang="en-US" sz="1800" b="1" spc="-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7A7780-4086-4277-A5C0-42EF277BCB88}"/>
              </a:ext>
            </a:extLst>
          </p:cNvPr>
          <p:cNvSpPr/>
          <p:nvPr/>
        </p:nvSpPr>
        <p:spPr>
          <a:xfrm>
            <a:off x="2628637" y="3209748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4AC77A-F9D9-48B2-8A53-29422B642554}"/>
              </a:ext>
            </a:extLst>
          </p:cNvPr>
          <p:cNvSpPr/>
          <p:nvPr/>
        </p:nvSpPr>
        <p:spPr>
          <a:xfrm>
            <a:off x="2575679" y="3395494"/>
            <a:ext cx="43204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타이머 스레드로 각 스테이지 실행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메인 스레드도 타이머 스레드로 구현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Start(), Stop()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메소드의 활용으로 메모리 절약 도모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5604E-3497-4224-9B34-F0A8EE5E1DBF}"/>
              </a:ext>
            </a:extLst>
          </p:cNvPr>
          <p:cNvSpPr txBox="1"/>
          <p:nvPr/>
        </p:nvSpPr>
        <p:spPr>
          <a:xfrm>
            <a:off x="2555776" y="4394581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3.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rPr>
              <a:t>모듈 전역화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12122E-CE87-45E8-B350-9FA802301CDF}"/>
              </a:ext>
            </a:extLst>
          </p:cNvPr>
          <p:cNvSpPr/>
          <p:nvPr/>
        </p:nvSpPr>
        <p:spPr>
          <a:xfrm>
            <a:off x="2628637" y="4823201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CFD2AB0-8749-4922-A22A-7868847A2EE6}"/>
              </a:ext>
            </a:extLst>
          </p:cNvPr>
          <p:cNvSpPr/>
          <p:nvPr/>
        </p:nvSpPr>
        <p:spPr>
          <a:xfrm>
            <a:off x="2575679" y="5008947"/>
            <a:ext cx="43204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변수를 따로 모듈에 넣어 값 변경 용이 및 가독성 증진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변수를 전역화 하여 다른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Form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에서도 저장 가능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스크립트 모듈 독립화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917602" y="761089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44430" y="779880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모듈</a:t>
            </a:r>
            <a:r>
              <a:rPr lang="en-US" altLang="ko-KR" sz="12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클래스 및 </a:t>
            </a:r>
            <a:r>
              <a:rPr lang="en-US" altLang="ko-KR" sz="12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Form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42" name="제목 12">
            <a:extLst>
              <a:ext uri="{FF2B5EF4-FFF2-40B4-BE49-F238E27FC236}">
                <a16:creationId xmlns:a16="http://schemas.microsoft.com/office/drawing/2014/main" id="{D21E3E01-26B2-48FC-9968-4E34D9400C9F}"/>
              </a:ext>
            </a:extLst>
          </p:cNvPr>
          <p:cNvSpPr txBox="1">
            <a:spLocks/>
          </p:cNvSpPr>
          <p:nvPr/>
        </p:nvSpPr>
        <p:spPr>
          <a:xfrm>
            <a:off x="321568" y="935623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1800" spc="-50" dirty="0"/>
              <a:t>구조이해 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ko-KR" altLang="en-US" sz="1800" spc="-50" dirty="0"/>
              <a:t>전체 구조도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B043099-B38E-4DD6-A0A4-BA32DC002261}"/>
              </a:ext>
            </a:extLst>
          </p:cNvPr>
          <p:cNvSpPr/>
          <p:nvPr/>
        </p:nvSpPr>
        <p:spPr>
          <a:xfrm>
            <a:off x="4437480" y="68290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9BDEBD-07A8-4ECC-9E2A-ED3876CF7F4E}"/>
              </a:ext>
            </a:extLst>
          </p:cNvPr>
          <p:cNvSpPr txBox="1"/>
          <p:nvPr/>
        </p:nvSpPr>
        <p:spPr>
          <a:xfrm>
            <a:off x="4550462" y="1076217"/>
            <a:ext cx="825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Mb / Class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453A23B-427A-43F3-A2B0-8D7292DB07E7}"/>
              </a:ext>
            </a:extLst>
          </p:cNvPr>
          <p:cNvSpPr/>
          <p:nvPr/>
        </p:nvSpPr>
        <p:spPr>
          <a:xfrm>
            <a:off x="3746853" y="3372232"/>
            <a:ext cx="1677189" cy="1677189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03F7585-F125-438F-9D3C-3E8B706D60AA}"/>
              </a:ext>
            </a:extLst>
          </p:cNvPr>
          <p:cNvSpPr/>
          <p:nvPr/>
        </p:nvSpPr>
        <p:spPr>
          <a:xfrm>
            <a:off x="1259632" y="2132856"/>
            <a:ext cx="1677189" cy="1677189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7B0E9DB-6FDC-45B4-A8BC-AFF4D3590759}"/>
              </a:ext>
            </a:extLst>
          </p:cNvPr>
          <p:cNvSpPr txBox="1"/>
          <p:nvPr/>
        </p:nvSpPr>
        <p:spPr>
          <a:xfrm>
            <a:off x="1259631" y="2786784"/>
            <a:ext cx="167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Val.module</a:t>
            </a:r>
            <a:endParaRPr lang="en-US" altLang="ko-KR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F9E7737D-B205-46F4-A0DA-6A8BE3FA0B6B}"/>
              </a:ext>
            </a:extLst>
          </p:cNvPr>
          <p:cNvSpPr/>
          <p:nvPr/>
        </p:nvSpPr>
        <p:spPr>
          <a:xfrm>
            <a:off x="6227788" y="2132856"/>
            <a:ext cx="1677189" cy="1677189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44F1E54-3B5C-4783-9E7C-9438C71D6F8C}"/>
              </a:ext>
            </a:extLst>
          </p:cNvPr>
          <p:cNvSpPr txBox="1"/>
          <p:nvPr/>
        </p:nvSpPr>
        <p:spPr>
          <a:xfrm>
            <a:off x="6227787" y="2786784"/>
            <a:ext cx="167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Script.module</a:t>
            </a:r>
            <a:endParaRPr lang="en-US" altLang="ko-KR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041BA9-E08C-48CD-84FF-F64BD7A894C6}"/>
              </a:ext>
            </a:extLst>
          </p:cNvPr>
          <p:cNvSpPr txBox="1"/>
          <p:nvPr/>
        </p:nvSpPr>
        <p:spPr>
          <a:xfrm>
            <a:off x="3736548" y="4026160"/>
            <a:ext cx="167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Main Form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ABA17B6-8939-40D4-8AAF-3511D6368A49}"/>
              </a:ext>
            </a:extLst>
          </p:cNvPr>
          <p:cNvSpPr/>
          <p:nvPr/>
        </p:nvSpPr>
        <p:spPr>
          <a:xfrm>
            <a:off x="6225128" y="4696869"/>
            <a:ext cx="1677189" cy="1677189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539E1A0-E5AC-4857-AC6F-42BFECBE3844}"/>
              </a:ext>
            </a:extLst>
          </p:cNvPr>
          <p:cNvSpPr/>
          <p:nvPr/>
        </p:nvSpPr>
        <p:spPr>
          <a:xfrm>
            <a:off x="5760199" y="68290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B920897-EF9C-42F7-B898-57F567D45ACE}"/>
              </a:ext>
            </a:extLst>
          </p:cNvPr>
          <p:cNvSpPr txBox="1"/>
          <p:nvPr/>
        </p:nvSpPr>
        <p:spPr>
          <a:xfrm>
            <a:off x="6225127" y="5350797"/>
            <a:ext cx="167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Sound.Class</a:t>
            </a:r>
            <a:endParaRPr lang="en-US" altLang="ko-KR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456875-CED0-49C4-9C01-294CAA49ED63}"/>
              </a:ext>
            </a:extLst>
          </p:cNvPr>
          <p:cNvSpPr txBox="1"/>
          <p:nvPr/>
        </p:nvSpPr>
        <p:spPr>
          <a:xfrm>
            <a:off x="5760199" y="107621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Form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54A8880-439E-4C09-ACF3-51ED3E91F84A}"/>
              </a:ext>
            </a:extLst>
          </p:cNvPr>
          <p:cNvSpPr/>
          <p:nvPr/>
        </p:nvSpPr>
        <p:spPr>
          <a:xfrm>
            <a:off x="1260492" y="4647254"/>
            <a:ext cx="1677189" cy="1677189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ED9C4-188A-4FDA-9A8A-B8BBDDF83DAA}"/>
              </a:ext>
            </a:extLst>
          </p:cNvPr>
          <p:cNvSpPr txBox="1"/>
          <p:nvPr/>
        </p:nvSpPr>
        <p:spPr>
          <a:xfrm>
            <a:off x="1250187" y="5301182"/>
            <a:ext cx="167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Sub Form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39A8D9-BEFE-42A3-BA29-CAF8DADB4806}"/>
              </a:ext>
            </a:extLst>
          </p:cNvPr>
          <p:cNvCxnSpPr>
            <a:stCxn id="67" idx="4"/>
            <a:endCxn id="85" idx="0"/>
          </p:cNvCxnSpPr>
          <p:nvPr/>
        </p:nvCxnSpPr>
        <p:spPr>
          <a:xfrm>
            <a:off x="2098227" y="3810045"/>
            <a:ext cx="860" cy="837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1956E7-467E-405D-A220-75E034022CFE}"/>
              </a:ext>
            </a:extLst>
          </p:cNvPr>
          <p:cNvCxnSpPr>
            <a:stCxn id="68" idx="3"/>
            <a:endCxn id="71" idx="1"/>
          </p:cNvCxnSpPr>
          <p:nvPr/>
        </p:nvCxnSpPr>
        <p:spPr>
          <a:xfrm>
            <a:off x="2936821" y="2971450"/>
            <a:ext cx="799727" cy="123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35FFE6C-5A33-4FC7-B1B5-54528D1B508D}"/>
              </a:ext>
            </a:extLst>
          </p:cNvPr>
          <p:cNvCxnSpPr>
            <a:stCxn id="85" idx="6"/>
            <a:endCxn id="71" idx="1"/>
          </p:cNvCxnSpPr>
          <p:nvPr/>
        </p:nvCxnSpPr>
        <p:spPr>
          <a:xfrm flipV="1">
            <a:off x="2937681" y="4210826"/>
            <a:ext cx="798867" cy="127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D3CC5-A62F-412E-94EE-7C9FCFA3FAE7}"/>
              </a:ext>
            </a:extLst>
          </p:cNvPr>
          <p:cNvCxnSpPr>
            <a:stCxn id="71" idx="3"/>
            <a:endCxn id="70" idx="1"/>
          </p:cNvCxnSpPr>
          <p:nvPr/>
        </p:nvCxnSpPr>
        <p:spPr>
          <a:xfrm flipV="1">
            <a:off x="5413737" y="2971450"/>
            <a:ext cx="814050" cy="123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3FA7519-F41E-4119-9DC3-F7E3939DD180}"/>
              </a:ext>
            </a:extLst>
          </p:cNvPr>
          <p:cNvCxnSpPr>
            <a:stCxn id="71" idx="3"/>
            <a:endCxn id="74" idx="1"/>
          </p:cNvCxnSpPr>
          <p:nvPr/>
        </p:nvCxnSpPr>
        <p:spPr>
          <a:xfrm>
            <a:off x="5413737" y="4210826"/>
            <a:ext cx="811390" cy="132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175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/>
          <p:nvPr/>
        </p:nvSpPr>
        <p:spPr>
          <a:xfrm>
            <a:off x="469172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2807331" y="5040832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2154" y="2520037"/>
            <a:ext cx="825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startStage</a:t>
            </a:r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( 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17602" y="761089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44430" y="779880"/>
            <a:ext cx="275447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3200" spc="-50" dirty="0">
                <a:solidFill>
                  <a:schemeClr val="bg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78879" y="5264871"/>
            <a:ext cx="7051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Timer1</a:t>
            </a:r>
          </a:p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Main Thread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0088" y="241598"/>
            <a:ext cx="449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316510" y="939600"/>
            <a:ext cx="4860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2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스테이지 및 스레드</a:t>
            </a:r>
            <a:endParaRPr lang="en-US" altLang="ko-KR" sz="1200" spc="-20" dirty="0">
              <a:solidFill>
                <a:srgbClr val="00B0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680FF71-7D0A-458D-AA69-0D0D40D88F87}"/>
              </a:ext>
            </a:extLst>
          </p:cNvPr>
          <p:cNvSpPr/>
          <p:nvPr/>
        </p:nvSpPr>
        <p:spPr>
          <a:xfrm>
            <a:off x="470965" y="5092775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FA9469-53F9-43EC-B55B-56C4AEB4A8B8}"/>
              </a:ext>
            </a:extLst>
          </p:cNvPr>
          <p:cNvSpPr txBox="1"/>
          <p:nvPr/>
        </p:nvSpPr>
        <p:spPr>
          <a:xfrm>
            <a:off x="470965" y="5486091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openTimer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C5F35C6-DFC7-44C3-9649-AC6F8E5447D4}"/>
              </a:ext>
            </a:extLst>
          </p:cNvPr>
          <p:cNvSpPr/>
          <p:nvPr/>
        </p:nvSpPr>
        <p:spPr>
          <a:xfrm>
            <a:off x="5332210" y="4521698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934658B-E03F-48AA-9130-3A74A9DD9B29}"/>
              </a:ext>
            </a:extLst>
          </p:cNvPr>
          <p:cNvSpPr/>
          <p:nvPr/>
        </p:nvSpPr>
        <p:spPr>
          <a:xfrm>
            <a:off x="7750880" y="511706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9AED91F-8A80-4FBB-A23A-86AA78617C87}"/>
              </a:ext>
            </a:extLst>
          </p:cNvPr>
          <p:cNvSpPr/>
          <p:nvPr/>
        </p:nvSpPr>
        <p:spPr>
          <a:xfrm>
            <a:off x="1707721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4A0B8-4080-4970-BA7A-F6421AB407FB}"/>
              </a:ext>
            </a:extLst>
          </p:cNvPr>
          <p:cNvSpPr txBox="1"/>
          <p:nvPr/>
        </p:nvSpPr>
        <p:spPr>
          <a:xfrm>
            <a:off x="1707721" y="2520037"/>
            <a:ext cx="1048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StageMenu</a:t>
            </a:r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( )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32C743B-2CAE-4DBC-9366-EAABE6807C0B}"/>
              </a:ext>
            </a:extLst>
          </p:cNvPr>
          <p:cNvSpPr/>
          <p:nvPr/>
        </p:nvSpPr>
        <p:spPr>
          <a:xfrm>
            <a:off x="2946269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E29608-6227-481D-A4F8-DFA0D9272A35}"/>
              </a:ext>
            </a:extLst>
          </p:cNvPr>
          <p:cNvSpPr txBox="1"/>
          <p:nvPr/>
        </p:nvSpPr>
        <p:spPr>
          <a:xfrm>
            <a:off x="2946268" y="252003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Stage1( )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0AF512A-4F49-4EE3-8C78-827EBCDD93E3}"/>
              </a:ext>
            </a:extLst>
          </p:cNvPr>
          <p:cNvSpPr/>
          <p:nvPr/>
        </p:nvSpPr>
        <p:spPr>
          <a:xfrm>
            <a:off x="4139952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88ED1E-EC4A-434B-80BE-5050D23C5950}"/>
              </a:ext>
            </a:extLst>
          </p:cNvPr>
          <p:cNvSpPr txBox="1"/>
          <p:nvPr/>
        </p:nvSpPr>
        <p:spPr>
          <a:xfrm>
            <a:off x="4252934" y="2520037"/>
            <a:ext cx="825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Stage2( )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C34B5C3-C552-4D62-9243-B9C988E0D1C3}"/>
              </a:ext>
            </a:extLst>
          </p:cNvPr>
          <p:cNvSpPr/>
          <p:nvPr/>
        </p:nvSpPr>
        <p:spPr>
          <a:xfrm>
            <a:off x="5332211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AE6BE8-7934-4354-AAEE-C3475840BC7D}"/>
              </a:ext>
            </a:extLst>
          </p:cNvPr>
          <p:cNvSpPr txBox="1"/>
          <p:nvPr/>
        </p:nvSpPr>
        <p:spPr>
          <a:xfrm>
            <a:off x="5332210" y="252003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Stage3( )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283E15F-9D81-463B-BEFB-C19CC4721B11}"/>
              </a:ext>
            </a:extLst>
          </p:cNvPr>
          <p:cNvSpPr/>
          <p:nvPr/>
        </p:nvSpPr>
        <p:spPr>
          <a:xfrm>
            <a:off x="6524466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C253CF-10F5-42F3-9BBE-446778940A60}"/>
              </a:ext>
            </a:extLst>
          </p:cNvPr>
          <p:cNvSpPr txBox="1"/>
          <p:nvPr/>
        </p:nvSpPr>
        <p:spPr>
          <a:xfrm>
            <a:off x="6524465" y="252003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Stage4( )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10973AE-6F32-413C-A71C-FAA0E0E56BA9}"/>
              </a:ext>
            </a:extLst>
          </p:cNvPr>
          <p:cNvSpPr/>
          <p:nvPr/>
        </p:nvSpPr>
        <p:spPr>
          <a:xfrm>
            <a:off x="7716726" y="212672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FE508FF-9E83-468C-B3A5-D115AC267A76}"/>
              </a:ext>
            </a:extLst>
          </p:cNvPr>
          <p:cNvSpPr txBox="1"/>
          <p:nvPr/>
        </p:nvSpPr>
        <p:spPr>
          <a:xfrm>
            <a:off x="7716725" y="252003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Stage5( 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27223E-C755-4BBB-8206-3387431B5521}"/>
              </a:ext>
            </a:extLst>
          </p:cNvPr>
          <p:cNvSpPr txBox="1"/>
          <p:nvPr/>
        </p:nvSpPr>
        <p:spPr>
          <a:xfrm>
            <a:off x="5332209" y="4915014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zergTimer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A1C007-2E71-4D7F-9197-E52ECE929AF6}"/>
              </a:ext>
            </a:extLst>
          </p:cNvPr>
          <p:cNvSpPr txBox="1"/>
          <p:nvPr/>
        </p:nvSpPr>
        <p:spPr>
          <a:xfrm>
            <a:off x="7729397" y="551037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Stage5 Thread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BB7E376-A177-42C4-839E-B631A4BC367B}"/>
              </a:ext>
            </a:extLst>
          </p:cNvPr>
          <p:cNvSpPr/>
          <p:nvPr/>
        </p:nvSpPr>
        <p:spPr>
          <a:xfrm>
            <a:off x="6522429" y="4521698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A2CEAA-F83F-494D-9304-44544EFD7E4C}"/>
              </a:ext>
            </a:extLst>
          </p:cNvPr>
          <p:cNvSpPr txBox="1"/>
          <p:nvPr/>
        </p:nvSpPr>
        <p:spPr>
          <a:xfrm>
            <a:off x="6500946" y="4915015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ghostTimer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7BCEDF1-CC15-49E5-A9E4-6AD72E532EAA}"/>
              </a:ext>
            </a:extLst>
          </p:cNvPr>
          <p:cNvCxnSpPr>
            <a:stCxn id="22" idx="4"/>
            <a:endCxn id="27" idx="0"/>
          </p:cNvCxnSpPr>
          <p:nvPr/>
        </p:nvCxnSpPr>
        <p:spPr>
          <a:xfrm>
            <a:off x="993294" y="3174964"/>
            <a:ext cx="1793" cy="1917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2BC123-183B-4D0C-B696-BCC3C57CBDD2}"/>
              </a:ext>
            </a:extLst>
          </p:cNvPr>
          <p:cNvCxnSpPr>
            <a:stCxn id="44" idx="4"/>
            <a:endCxn id="27" idx="7"/>
          </p:cNvCxnSpPr>
          <p:nvPr/>
        </p:nvCxnSpPr>
        <p:spPr>
          <a:xfrm flipH="1">
            <a:off x="1365696" y="3174964"/>
            <a:ext cx="866147" cy="2071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2EB62B-B2E7-410C-AB20-FC8E4DACC66A}"/>
              </a:ext>
            </a:extLst>
          </p:cNvPr>
          <p:cNvCxnSpPr>
            <a:cxnSpLocks/>
            <a:stCxn id="22" idx="5"/>
            <a:endCxn id="78" idx="1"/>
          </p:cNvCxnSpPr>
          <p:nvPr/>
        </p:nvCxnSpPr>
        <p:spPr>
          <a:xfrm>
            <a:off x="1363903" y="3021452"/>
            <a:ext cx="687602" cy="86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제목 12">
            <a:extLst>
              <a:ext uri="{FF2B5EF4-FFF2-40B4-BE49-F238E27FC236}">
                <a16:creationId xmlns:a16="http://schemas.microsoft.com/office/drawing/2014/main" id="{D21E3E01-26B2-48FC-9968-4E34D9400C9F}"/>
              </a:ext>
            </a:extLst>
          </p:cNvPr>
          <p:cNvSpPr txBox="1">
            <a:spLocks/>
          </p:cNvSpPr>
          <p:nvPr/>
        </p:nvSpPr>
        <p:spPr>
          <a:xfrm>
            <a:off x="321568" y="935623"/>
            <a:ext cx="2013992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500" b="1" kern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1800" spc="-50" dirty="0"/>
              <a:t>구조이해 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en-US" altLang="ko-KR" sz="1800" spc="-50" dirty="0"/>
              <a:t>Main Form </a:t>
            </a:r>
            <a:r>
              <a:rPr lang="ko-KR" altLang="en-US" sz="1800" spc="-50" dirty="0"/>
              <a:t>구조도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F9A5D7-185F-4292-9C23-775527416E55}"/>
              </a:ext>
            </a:extLst>
          </p:cNvPr>
          <p:cNvCxnSpPr>
            <a:stCxn id="44" idx="5"/>
            <a:endCxn id="60" idx="0"/>
          </p:cNvCxnSpPr>
          <p:nvPr/>
        </p:nvCxnSpPr>
        <p:spPr>
          <a:xfrm flipH="1">
            <a:off x="2575628" y="3021452"/>
            <a:ext cx="26824" cy="34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F0E384-45F4-41D1-907B-F99F4A9B2627}"/>
              </a:ext>
            </a:extLst>
          </p:cNvPr>
          <p:cNvCxnSpPr>
            <a:stCxn id="46" idx="4"/>
            <a:endCxn id="20" idx="0"/>
          </p:cNvCxnSpPr>
          <p:nvPr/>
        </p:nvCxnSpPr>
        <p:spPr>
          <a:xfrm flipH="1">
            <a:off x="3331453" y="3174964"/>
            <a:ext cx="138938" cy="1865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F31E5F3-4352-4A22-9809-243BF5044758}"/>
              </a:ext>
            </a:extLst>
          </p:cNvPr>
          <p:cNvCxnSpPr>
            <a:stCxn id="48" idx="4"/>
            <a:endCxn id="20" idx="7"/>
          </p:cNvCxnSpPr>
          <p:nvPr/>
        </p:nvCxnSpPr>
        <p:spPr>
          <a:xfrm flipH="1">
            <a:off x="3702062" y="3174964"/>
            <a:ext cx="962012" cy="201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A27EA25-8475-4EF5-BE86-3AE35E56CCCB}"/>
              </a:ext>
            </a:extLst>
          </p:cNvPr>
          <p:cNvCxnSpPr>
            <a:cxnSpLocks/>
            <a:stCxn id="50" idx="3"/>
            <a:endCxn id="20" idx="7"/>
          </p:cNvCxnSpPr>
          <p:nvPr/>
        </p:nvCxnSpPr>
        <p:spPr>
          <a:xfrm flipH="1">
            <a:off x="3702062" y="3021452"/>
            <a:ext cx="1783661" cy="217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026F65C-3A1F-4EF6-98CD-5D66E0DB2944}"/>
              </a:ext>
            </a:extLst>
          </p:cNvPr>
          <p:cNvCxnSpPr>
            <a:cxnSpLocks/>
            <a:stCxn id="20" idx="6"/>
            <a:endCxn id="52" idx="3"/>
          </p:cNvCxnSpPr>
          <p:nvPr/>
        </p:nvCxnSpPr>
        <p:spPr>
          <a:xfrm flipV="1">
            <a:off x="3855574" y="3021452"/>
            <a:ext cx="2822404" cy="254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4811CA-D58E-4813-BCC2-702BB8A0BDD6}"/>
              </a:ext>
            </a:extLst>
          </p:cNvPr>
          <p:cNvCxnSpPr>
            <a:stCxn id="50" idx="4"/>
            <a:endCxn id="32" idx="0"/>
          </p:cNvCxnSpPr>
          <p:nvPr/>
        </p:nvCxnSpPr>
        <p:spPr>
          <a:xfrm flipH="1">
            <a:off x="5856332" y="3174964"/>
            <a:ext cx="1" cy="1346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E4DD6AB-324F-452B-A139-ADCE4EAEA5FE}"/>
              </a:ext>
            </a:extLst>
          </p:cNvPr>
          <p:cNvCxnSpPr>
            <a:stCxn id="52" idx="4"/>
            <a:endCxn id="58" idx="0"/>
          </p:cNvCxnSpPr>
          <p:nvPr/>
        </p:nvCxnSpPr>
        <p:spPr>
          <a:xfrm flipH="1">
            <a:off x="7046551" y="3174964"/>
            <a:ext cx="2037" cy="1346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2FDF796-8423-40D9-BBBF-C94F6CA8CDCC}"/>
              </a:ext>
            </a:extLst>
          </p:cNvPr>
          <p:cNvCxnSpPr>
            <a:stCxn id="54" idx="4"/>
            <a:endCxn id="38" idx="0"/>
          </p:cNvCxnSpPr>
          <p:nvPr/>
        </p:nvCxnSpPr>
        <p:spPr>
          <a:xfrm>
            <a:off x="8240848" y="3174964"/>
            <a:ext cx="34154" cy="1942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1B55E1F-839E-41F7-A30D-C12BBF589116}"/>
              </a:ext>
            </a:extLst>
          </p:cNvPr>
          <p:cNvCxnSpPr>
            <a:stCxn id="54" idx="3"/>
            <a:endCxn id="31" idx="3"/>
          </p:cNvCxnSpPr>
          <p:nvPr/>
        </p:nvCxnSpPr>
        <p:spPr>
          <a:xfrm flipH="1">
            <a:off x="1519208" y="3021452"/>
            <a:ext cx="6351030" cy="259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C98DA61-CC05-44B1-9DDC-1EFD6FA6FF7D}"/>
              </a:ext>
            </a:extLst>
          </p:cNvPr>
          <p:cNvCxnSpPr>
            <a:stCxn id="22" idx="5"/>
            <a:endCxn id="20" idx="2"/>
          </p:cNvCxnSpPr>
          <p:nvPr/>
        </p:nvCxnSpPr>
        <p:spPr>
          <a:xfrm>
            <a:off x="1363903" y="3021452"/>
            <a:ext cx="1443428" cy="254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E18286FE-C930-44EA-83DA-417A456570FE}"/>
              </a:ext>
            </a:extLst>
          </p:cNvPr>
          <p:cNvCxnSpPr>
            <a:stCxn id="44" idx="5"/>
            <a:endCxn id="20" idx="1"/>
          </p:cNvCxnSpPr>
          <p:nvPr/>
        </p:nvCxnSpPr>
        <p:spPr>
          <a:xfrm>
            <a:off x="2602452" y="3021452"/>
            <a:ext cx="358391" cy="217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C1995A2-E53F-4CB5-AB8F-FACC16CBA29E}"/>
              </a:ext>
            </a:extLst>
          </p:cNvPr>
          <p:cNvSpPr/>
          <p:nvPr/>
        </p:nvSpPr>
        <p:spPr>
          <a:xfrm>
            <a:off x="2051506" y="3362940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BDCB3D-C369-4102-8D8D-907FACA11BCC}"/>
              </a:ext>
            </a:extLst>
          </p:cNvPr>
          <p:cNvSpPr txBox="1"/>
          <p:nvPr/>
        </p:nvSpPr>
        <p:spPr>
          <a:xfrm>
            <a:off x="2051505" y="3756256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gameTimer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B043099-B38E-4DD6-A0A4-BA32DC002261}"/>
              </a:ext>
            </a:extLst>
          </p:cNvPr>
          <p:cNvSpPr/>
          <p:nvPr/>
        </p:nvSpPr>
        <p:spPr>
          <a:xfrm>
            <a:off x="4437480" y="68290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1278B6">
                  <a:shade val="30000"/>
                  <a:satMod val="115000"/>
                </a:srgbClr>
              </a:gs>
              <a:gs pos="50000">
                <a:srgbClr val="1278B6">
                  <a:shade val="67500"/>
                  <a:satMod val="115000"/>
                </a:srgbClr>
              </a:gs>
              <a:gs pos="100000">
                <a:srgbClr val="148D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9BDEBD-07A8-4ECC-9E2A-ED3876CF7F4E}"/>
              </a:ext>
            </a:extLst>
          </p:cNvPr>
          <p:cNvSpPr txBox="1"/>
          <p:nvPr/>
        </p:nvSpPr>
        <p:spPr>
          <a:xfrm>
            <a:off x="4550462" y="1076217"/>
            <a:ext cx="825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스테이지</a:t>
            </a:r>
            <a:endParaRPr lang="en-US" altLang="ko-KR" sz="11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453A23B-427A-43F3-A2B0-8D7292DB07E7}"/>
              </a:ext>
            </a:extLst>
          </p:cNvPr>
          <p:cNvSpPr/>
          <p:nvPr/>
        </p:nvSpPr>
        <p:spPr>
          <a:xfrm>
            <a:off x="5598705" y="679231"/>
            <a:ext cx="1048243" cy="1048243"/>
          </a:xfrm>
          <a:prstGeom prst="ellipse">
            <a:avLst/>
          </a:prstGeom>
          <a:gradFill flip="none" rotWithShape="1">
            <a:gsLst>
              <a:gs pos="0">
                <a:srgbClr val="008A80"/>
              </a:gs>
              <a:gs pos="74000">
                <a:srgbClr val="00D0C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r="3000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9456875-CED0-49C4-9C01-294CAA49ED63}"/>
              </a:ext>
            </a:extLst>
          </p:cNvPr>
          <p:cNvSpPr txBox="1"/>
          <p:nvPr/>
        </p:nvSpPr>
        <p:spPr>
          <a:xfrm>
            <a:off x="5598704" y="1072547"/>
            <a:ext cx="1048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path path="circle">
                    <a:fillToRect l="100000" t="100000"/>
                  </a:path>
                </a:gradFill>
                <a:latin typeface="나눔고딕" pitchFamily="50" charset="-127"/>
                <a:ea typeface="나눔고딕" pitchFamily="50" charset="-127"/>
              </a:rPr>
              <a:t>스레드</a:t>
            </a:r>
            <a:endParaRPr lang="en-US" altLang="ko-KR" sz="1400" b="1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</a:gra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2300608" y="83655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272208" y="1299240"/>
            <a:ext cx="6548264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3800" b="0" spc="-90" dirty="0"/>
              <a:t>Main Menu</a:t>
            </a:r>
            <a:endParaRPr lang="ko-KR" altLang="en-US" sz="3800" b="0" spc="-90" dirty="0"/>
          </a:p>
        </p:txBody>
      </p:sp>
    </p:spTree>
    <p:extLst>
      <p:ext uri="{BB962C8B-B14F-4D97-AF65-F5344CB8AC3E}">
        <p14:creationId xmlns:p14="http://schemas.microsoft.com/office/powerpoint/2010/main" val="307782262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21868" y="1462634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0335" y="104808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게임시작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68910" y="1648380"/>
            <a:ext cx="4320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Stage1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으로 연결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기본 세팅 초기화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10088" y="241598"/>
            <a:ext cx="2872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spc="-5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제목 12"/>
          <p:cNvSpPr>
            <a:spLocks noGrp="1"/>
          </p:cNvSpPr>
          <p:nvPr>
            <p:ph type="ctrTitle"/>
          </p:nvPr>
        </p:nvSpPr>
        <p:spPr>
          <a:xfrm>
            <a:off x="321568" y="935623"/>
            <a:ext cx="2013992" cy="1470025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1800" spc="-50" dirty="0"/>
              <a:t>Main Menu</a:t>
            </a:r>
            <a:r>
              <a:rPr lang="ko-KR" altLang="en-US" sz="1800" spc="-50" dirty="0"/>
              <a:t> </a:t>
            </a:r>
            <a:r>
              <a:rPr lang="en-US" altLang="ko-KR" sz="1800" spc="-50" dirty="0"/>
              <a:t>:</a:t>
            </a:r>
            <a:br>
              <a:rPr lang="en-US" altLang="ko-KR" sz="1800" spc="-50" dirty="0"/>
            </a:br>
            <a:r>
              <a:rPr lang="ko-KR" altLang="en-US" sz="1800" spc="-50" dirty="0"/>
              <a:t>기능 설명</a:t>
            </a:r>
            <a:endParaRPr lang="ko-KR" altLang="en-US" sz="1800" b="1" spc="-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34A1A38-4DC3-4FBA-BE2E-28972593B0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632" y="2642438"/>
            <a:ext cx="2944416" cy="199173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4DE754-A0F0-4922-8541-F0B360D9379A}"/>
              </a:ext>
            </a:extLst>
          </p:cNvPr>
          <p:cNvSpPr/>
          <p:nvPr/>
        </p:nvSpPr>
        <p:spPr>
          <a:xfrm>
            <a:off x="6633245" y="1482503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기능 및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7C538E-5A8C-4662-8CDF-804069A83FEE}"/>
              </a:ext>
            </a:extLst>
          </p:cNvPr>
          <p:cNvSpPr txBox="1"/>
          <p:nvPr/>
        </p:nvSpPr>
        <p:spPr>
          <a:xfrm>
            <a:off x="6551712" y="106795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게임설명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2863C0-054F-4CE9-853F-CE7416F641E3}"/>
              </a:ext>
            </a:extLst>
          </p:cNvPr>
          <p:cNvSpPr/>
          <p:nvPr/>
        </p:nvSpPr>
        <p:spPr>
          <a:xfrm>
            <a:off x="6580287" y="1668249"/>
            <a:ext cx="43204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게임설명 페이지로 연결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Functionkey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= Z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SubFunctionkey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= Y</a:t>
            </a:r>
          </a:p>
          <a:p>
            <a:pPr>
              <a:buFont typeface="Arial" pitchFamily="34" charset="0"/>
              <a:buChar char="•"/>
            </a:pPr>
            <a:endParaRPr lang="en-US" altLang="ko-KR" sz="10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E26C23-8921-4A15-B922-588E8D927E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92" y="2642438"/>
            <a:ext cx="2980990" cy="199173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939C2B9-3BC2-4533-B5D3-24ADB8787319}"/>
              </a:ext>
            </a:extLst>
          </p:cNvPr>
          <p:cNvSpPr/>
          <p:nvPr/>
        </p:nvSpPr>
        <p:spPr>
          <a:xfrm>
            <a:off x="2493293" y="5520062"/>
            <a:ext cx="38449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pc="-3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특징</a:t>
            </a:r>
            <a:endParaRPr lang="en-US" altLang="ko-KR" sz="1000" b="1" spc="-3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933E7-17EC-4777-996E-6CF40158725D}"/>
              </a:ext>
            </a:extLst>
          </p:cNvPr>
          <p:cNvSpPr txBox="1"/>
          <p:nvPr/>
        </p:nvSpPr>
        <p:spPr>
          <a:xfrm>
            <a:off x="2411760" y="5105509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1200" b="1" kern="0" spc="-30" dirty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종료하기</a:t>
            </a:r>
            <a:endParaRPr lang="en-US" altLang="ko-KR" sz="1200" b="1" kern="0" spc="-30" dirty="0">
              <a:solidFill>
                <a:srgbClr val="00B0F0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35E29B-7403-43A2-8821-C249246BD42D}"/>
              </a:ext>
            </a:extLst>
          </p:cNvPr>
          <p:cNvSpPr/>
          <p:nvPr/>
        </p:nvSpPr>
        <p:spPr>
          <a:xfrm>
            <a:off x="2440335" y="5705808"/>
            <a:ext cx="4320480" cy="29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message box </a:t>
            </a:r>
            <a:r>
              <a:rPr lang="ko-KR" altLang="en-US" sz="10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출력 후 종료</a:t>
            </a:r>
            <a:endParaRPr lang="en-US" altLang="ko-KR" sz="10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A34B6-CBA2-451C-8EB1-E5C6D2F6F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978" y="5013176"/>
            <a:ext cx="4207462" cy="10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9775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0F0"/>
      </a:hlink>
      <a:folHlink>
        <a:srgbClr val="595959"/>
      </a:folHlink>
    </a:clrScheme>
    <a:fontScheme name="나눔명조 ExtraBold">
      <a:majorFont>
        <a:latin typeface="나눔명조 ExtraBold"/>
        <a:ea typeface="나눔명조 ExtraBold"/>
        <a:cs typeface=""/>
      </a:majorFont>
      <a:minorFont>
        <a:latin typeface="나눔명조 ExtraBold"/>
        <a:ea typeface="나눔명조 Extra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">
              <a:srgbClr val="78DCF0"/>
            </a:gs>
            <a:gs pos="5000">
              <a:srgbClr val="30C9E8"/>
            </a:gs>
            <a:gs pos="70000">
              <a:srgbClr val="0D515F"/>
            </a:gs>
          </a:gsLst>
          <a:lin ang="2700000" scaled="1"/>
          <a:tileRect/>
        </a:gradFill>
        <a:ln>
          <a:noFill/>
        </a:ln>
        <a:effectLst>
          <a:outerShdw blurRad="101600" dist="76200" algn="tl" rotWithShape="0">
            <a:prstClr val="black">
              <a:alpha val="55000"/>
            </a:prstClr>
          </a:outerShdw>
        </a:effectLst>
      </a:spPr>
      <a:bodyPr rtlCol="0" anchor="ctr"/>
      <a:lstStyle>
        <a:defPPr algn="ctr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5635</TotalTime>
  <Words>1619</Words>
  <Application>Microsoft Office PowerPoint</Application>
  <PresentationFormat>화면 슬라이드 쇼(4:3)</PresentationFormat>
  <Paragraphs>379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나눔고딕 ExtraBold</vt:lpstr>
      <vt:lpstr>Gabriola</vt:lpstr>
      <vt:lpstr>나눔명조 ExtraBold</vt:lpstr>
      <vt:lpstr>나눔고딕</vt:lpstr>
      <vt:lpstr>Arial</vt:lpstr>
      <vt:lpstr>맑은 고딕</vt:lpstr>
      <vt:lpstr>Office 테마</vt:lpstr>
      <vt:lpstr>Visual Basic Game  Escape the Room  </vt:lpstr>
      <vt:lpstr>소개</vt:lpstr>
      <vt:lpstr>목차</vt:lpstr>
      <vt:lpstr>구조이해  </vt:lpstr>
      <vt:lpstr>구조이해 : 스테이지 및 스레드</vt:lpstr>
      <vt:lpstr>PowerPoint 프레젠테이션</vt:lpstr>
      <vt:lpstr>PowerPoint 프레젠테이션</vt:lpstr>
      <vt:lpstr>Main Menu</vt:lpstr>
      <vt:lpstr>Main Menu : 기능 설명</vt:lpstr>
      <vt:lpstr>Stage Menu</vt:lpstr>
      <vt:lpstr>Stage Menu : 기능 설명</vt:lpstr>
      <vt:lpstr>Stage1</vt:lpstr>
      <vt:lpstr>Stage1 </vt:lpstr>
      <vt:lpstr>Stage1</vt:lpstr>
      <vt:lpstr>Stage 2</vt:lpstr>
      <vt:lpstr>Stage2</vt:lpstr>
      <vt:lpstr>Stage2</vt:lpstr>
      <vt:lpstr>Stage 3</vt:lpstr>
      <vt:lpstr>Stage3</vt:lpstr>
      <vt:lpstr>Stage3</vt:lpstr>
      <vt:lpstr>Stage 4</vt:lpstr>
      <vt:lpstr>Stage4</vt:lpstr>
      <vt:lpstr>Stage4</vt:lpstr>
      <vt:lpstr>Stage4</vt:lpstr>
      <vt:lpstr>Stage Clear</vt:lpstr>
      <vt:lpstr>Stage Clear : 설명</vt:lpstr>
      <vt:lpstr>Stage Clear : 설명</vt:lpstr>
      <vt:lpstr>출처 및 사용한 툴</vt:lpstr>
      <vt:lpstr>Q &amp; 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dhcksgo5319@naver.com</cp:lastModifiedBy>
  <cp:revision>44</cp:revision>
  <dcterms:created xsi:type="dcterms:W3CDTF">2011-08-23T09:45:48Z</dcterms:created>
  <dcterms:modified xsi:type="dcterms:W3CDTF">2019-06-06T08:46:38Z</dcterms:modified>
</cp:coreProperties>
</file>